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modernComment_103_D6964362.xml" ContentType="application/vnd.ms-powerpoint.comments+xml"/>
  <Override PartName="/ppt/comments/modernComment_106_2E5B1C6B.xml" ContentType="application/vnd.ms-powerpoint.comments+xml"/>
  <Override PartName="/ppt/comments/modernComment_240_61A46C1F.xml" ContentType="application/vnd.ms-powerpoint.comments+xml"/>
  <Override PartName="/ppt/comments/modernComment_242_5D0D4188.xml" ContentType="application/vnd.ms-powerpoint.comments+xml"/>
  <Override PartName="/ppt/comments/modernComment_10B_DC7ADBF9.xml" ContentType="application/vnd.ms-powerpoint.comments+xml"/>
  <Override PartName="/ppt/comments/modernComment_26D_CA913621.xml" ContentType="application/vnd.ms-powerpoint.comments+xml"/>
  <Override PartName="/ppt/comments/modernComment_266_ABA05FCA.xml" ContentType="application/vnd.ms-powerpoint.comments+xml"/>
  <Override PartName="/ppt/comments/modernComment_10C_61BA5C7F.xml" ContentType="application/vnd.ms-powerpoint.comments+xml"/>
  <Override PartName="/ppt/comments/modernComment_113_34AAFABF.xml" ContentType="application/vnd.ms-powerpoint.comments+xml"/>
  <Override PartName="/ppt/comments/modernComment_243_3402FE53.xml" ContentType="application/vnd.ms-powerpoint.comments+xml"/>
  <Override PartName="/ppt/comments/modernComment_115_3E90C0A6.xml" ContentType="application/vnd.ms-powerpoint.comments+xml"/>
  <Override PartName="/ppt/comments/modernComment_244_3C9E36A3.xml" ContentType="application/vnd.ms-powerpoint.comments+xml"/>
  <Override PartName="/ppt/comments/modernComment_10D_5CE31FC3.xml" ContentType="application/vnd.ms-powerpoint.comments+xml"/>
  <Override PartName="/ppt/comments/modernComment_10F_C5521D09.xml" ContentType="application/vnd.ms-powerpoint.comments+xml"/>
  <Override PartName="/ppt/notesSlides/notesSlide2.xml" ContentType="application/vnd.openxmlformats-officedocument.presentationml.notesSlide+xml"/>
  <Override PartName="/ppt/comments/modernComment_263_F281B49C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6"/>
  </p:notesMasterIdLst>
  <p:sldIdLst>
    <p:sldId id="256" r:id="rId2"/>
    <p:sldId id="257" r:id="rId3"/>
    <p:sldId id="575" r:id="rId4"/>
    <p:sldId id="259" r:id="rId5"/>
    <p:sldId id="262" r:id="rId6"/>
    <p:sldId id="576" r:id="rId7"/>
    <p:sldId id="577" r:id="rId8"/>
    <p:sldId id="578" r:id="rId9"/>
    <p:sldId id="274" r:id="rId10"/>
    <p:sldId id="266" r:id="rId11"/>
    <p:sldId id="267" r:id="rId12"/>
    <p:sldId id="621" r:id="rId13"/>
    <p:sldId id="614" r:id="rId14"/>
    <p:sldId id="615" r:id="rId15"/>
    <p:sldId id="617" r:id="rId16"/>
    <p:sldId id="268" r:id="rId17"/>
    <p:sldId id="275" r:id="rId18"/>
    <p:sldId id="579" r:id="rId19"/>
    <p:sldId id="277" r:id="rId20"/>
    <p:sldId id="580" r:id="rId21"/>
    <p:sldId id="269" r:id="rId22"/>
    <p:sldId id="270" r:id="rId23"/>
    <p:sldId id="271" r:id="rId24"/>
    <p:sldId id="272" r:id="rId25"/>
    <p:sldId id="273" r:id="rId26"/>
    <p:sldId id="410" r:id="rId27"/>
    <p:sldId id="610" r:id="rId28"/>
    <p:sldId id="611" r:id="rId29"/>
    <p:sldId id="595" r:id="rId30"/>
    <p:sldId id="602" r:id="rId31"/>
    <p:sldId id="416" r:id="rId32"/>
    <p:sldId id="417" r:id="rId33"/>
    <p:sldId id="418" r:id="rId34"/>
    <p:sldId id="419" r:id="rId35"/>
    <p:sldId id="603" r:id="rId36"/>
    <p:sldId id="604" r:id="rId37"/>
    <p:sldId id="605" r:id="rId38"/>
    <p:sldId id="606" r:id="rId39"/>
    <p:sldId id="607" r:id="rId40"/>
    <p:sldId id="426" r:id="rId41"/>
    <p:sldId id="608" r:id="rId42"/>
    <p:sldId id="428" r:id="rId43"/>
    <p:sldId id="429" r:id="rId44"/>
    <p:sldId id="609" r:id="rId45"/>
    <p:sldId id="620" r:id="rId46"/>
    <p:sldId id="592" r:id="rId47"/>
    <p:sldId id="432" r:id="rId48"/>
    <p:sldId id="593" r:id="rId49"/>
    <p:sldId id="435" r:id="rId50"/>
    <p:sldId id="601" r:id="rId51"/>
    <p:sldId id="618" r:id="rId52"/>
    <p:sldId id="619" r:id="rId53"/>
    <p:sldId id="612" r:id="rId54"/>
    <p:sldId id="594" r:id="rId5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5D98F9C-2DFB-C926-6A4E-6EC4B0768750}" name="Schaefer, Florian T" initials="SFT" userId="S::fschaefer7@gatech.edu::869733cb-bd96-447a-9324-6eacca535996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chaefer, Florian T. (Florian)" initials="SFT(" lastIdx="5" clrIdx="0">
    <p:extLst>
      <p:ext uri="{19B8F6BF-5375-455C-9EA6-DF929625EA0E}">
        <p15:presenceInfo xmlns:p15="http://schemas.microsoft.com/office/powerpoint/2012/main" userId="Schaefer, Florian T. (Florian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3F0B"/>
    <a:srgbClr val="9EBBC5"/>
    <a:srgbClr val="00AFAB"/>
    <a:srgbClr val="849895"/>
    <a:srgbClr val="FF6E1E"/>
    <a:srgbClr val="8E3300"/>
    <a:srgbClr val="F9EEDF"/>
    <a:srgbClr val="F1D5B0"/>
    <a:srgbClr val="D98C2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 autoAdjust="0"/>
    <p:restoredTop sz="96467" autoAdjust="0"/>
  </p:normalViewPr>
  <p:slideViewPr>
    <p:cSldViewPr snapToGrid="0" snapToObjects="1">
      <p:cViewPr varScale="1">
        <p:scale>
          <a:sx n="154" d="100"/>
          <a:sy n="154" d="100"/>
        </p:scale>
        <p:origin x="208" y="3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ommentAuthors" Target="comment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omments/modernComment_103_D696436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0098931-D26A-914E-89E0-2D49E0FC27AD}" authorId="{85D98F9C-2DFB-C926-6A4E-6EC4B0768750}" created="2023-05-21T09:25:51.307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600171874" sldId="259"/>
      <ac:picMk id="6" creationId="{296093DD-E7F7-D63F-94D4-E05C7979A7AC}"/>
    </ac:deMkLst>
    <p188:txBody>
      <a:bodyPr/>
      <a:lstStyle/>
      <a:p>
        <a:r>
          <a:rPr lang="en-US"/>
          <a:t>     \partial_t
     \begin{pmatrix}
          \rho u \\
          \rho
     \end{pmatrix}
     + \partial_x
     \begin{pmatrix}
          \rho u^2 + P(\rho) \\ 
          \rho u
     \end{pmatrix}
     = 
     \begin{pmatrix} 
          f\\
          0
     \end{pmatrix}</a:t>
        </a:r>
      </a:p>
    </p188:txBody>
  </p188:cm>
</p188:cmLst>
</file>

<file path=ppt/comments/modernComment_106_2E5B1C6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C07EFD7-DBC1-E04D-BD3E-7B536E81B2DD}" authorId="{85D98F9C-2DFB-C926-6A4E-6EC4B0768750}" created="2023-05-21T09:25:04.076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777722987" sldId="262"/>
      <ac:picMk id="6" creationId="{296093DD-E7F7-D63F-94D4-E05C7979A7AC}"/>
    </ac:deMkLst>
    <p188:txBody>
      <a:bodyPr/>
      <a:lstStyle/>
      <a:p>
        <a:r>
          <a:rPr lang="en-US"/>
          <a:t>     \partial_t
     \begin{pmatrix}
          {\color{seagreen} \rho}{\color{steelblue} u} \\
          {\color{seagreen} \rho}
     \end{pmatrix}
     + \partial_x
     \begin{pmatrix}
          {\color{lightsilver} \rho u^2} + {\color{steelblue} P({\color{seagreen}\rho})} \\ 
          {\color{seagreen} \rho}{\color{steelblue} u}
     \end{pmatrix}
     = 
     \begin{pmatrix} 
          {\color{steelblue} f}\\
          0
     \end{pmatrix}</a:t>
        </a:r>
      </a:p>
    </p188:txBody>
  </p188:cm>
</p188:cmLst>
</file>

<file path=ppt/comments/modernComment_10B_DC7ADBF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4FB1B54-B801-B040-960A-DADF613AE7B9}" authorId="{85D98F9C-2DFB-C926-6A4E-6EC4B0768750}" created="2023-11-06T17:30:12.892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699039225" sldId="267"/>
      <ac:picMk id="8" creationId="{F96C27E5-EB9B-FD9A-84B6-33436DD89BBD}"/>
    </ac:deMkLst>
    <p188:txBody>
      <a:bodyPr/>
      <a:lstStyle/>
      <a:p>
        <a:r>
          <a:rPr lang="en-US"/>
          <a:t>
     \begin{cases}
          \partial_t
          \begin{pmatrix}
               \rho \vct{u} \\
               \rho
          \end{pmatrix}
          + \divergence 
          \begin{pmatrix}
               \rho \vct{u} \otimes \vct{u} + P(\rho) \Id + \vct{F}\\ 
               \rho \vct{u}
          \end{pmatrix}
          = 
          \begin{pmatrix} 
               \vct{f}\\
               0
          \end{pmatrix} \\
          \rho^{-1} \vct{F} - \alpha \cnst{D}(\rho^{-1} \divergence \vct{F}) = 2 \alpha [\cnst{D} \vct{u}] [\cnst{D} \vct{u}].
     \end{cases}</a:t>
        </a:r>
      </a:p>
    </p188:txBody>
  </p188:cm>
</p188:cmLst>
</file>

<file path=ppt/comments/modernComment_10C_61BA5C7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8B0331D-D5F6-2C4B-A294-5C8369485948}" authorId="{85D98F9C-2DFB-C926-6A4E-6EC4B0768750}" created="2023-05-23T15:10:04.53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639603327" sldId="268"/>
      <ac:picMk id="5" creationId="{462D4137-E84A-599F-987B-AFE6878DCF09}"/>
    </ac:deMkLst>
    <p188:txBody>
      <a:bodyPr/>
      <a:lstStyle/>
      <a:p>
        <a:r>
          <a:rPr lang="en-US"/>
          <a:t>     &amp;\partial_t
     \begin{pmatrix}
          \rho u \\
          \rho
     \end{pmatrix}
     + \partial_x
     \begin{pmatrix}
          \rho u^2 \\
          \rho u
     \end{pmatrix}
     = 
     \begin{pmatrix} 
          0\\
          0
     \end{pmatrix}\\
     \Leftrightarrow &amp;
     \begin{pmatrix}
          \partial_t \rho u + \rho \partial_t u \\
          \partial_t \rho
     \end{pmatrix}
     + 
     \begin{pmatrix}
          \partial_x (\rho u) u + \rho u \partial_x u\\ 
          \partial_x(\rho u)
     \end{pmatrix}
     = 
     \begin{pmatrix} 
          0\\
          0
     \end{pmatrix}</a:t>
        </a:r>
      </a:p>
    </p188:txBody>
  </p188:cm>
</p188:cmLst>
</file>

<file path=ppt/comments/modernComment_10D_5CE31FC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538D0DC-1A66-CD40-88A0-141AD9D79D0E}" authorId="{85D98F9C-2DFB-C926-6A4E-6EC4B0768750}" created="2023-05-23T16:28:01.29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558388675" sldId="269"/>
      <ac:picMk id="5" creationId="{398E00FD-FC9D-A29B-74D4-DB503C44077F}"/>
    </ac:deMkLst>
    <p188:txBody>
      <a:bodyPr/>
      <a:lstStyle/>
      <a:p>
        <a:r>
          <a:rPr lang="en-US"/>
          <a:t>\diff_t(x) = x + t u(x, 0)</a:t>
        </a:r>
      </a:p>
    </p188:txBody>
  </p188:cm>
  <p188:cm id="{29551CAB-3931-DB4F-9EA7-1A135A6C3E8D}" authorId="{85D98F9C-2DFB-C926-6A4E-6EC4B0768750}" created="2023-05-23T16:50:22.863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558388675" sldId="269"/>
      <ac:picMk id="9" creationId="{FEF3EEA3-6478-4AE8-06F5-0EE5BD10E36C}"/>
    </ac:deMkLst>
    <p188:txBody>
      <a:bodyPr/>
      <a:lstStyle/>
      <a:p>
        <a:r>
          <a:rPr lang="en-US"/>
          <a:t>u\left(\diff_t\left(x\right), t\right) \coloneqq u\left(x, 0\right)</a:t>
        </a:r>
      </a:p>
    </p188:txBody>
  </p188:cm>
  <p188:cm id="{89DBADA4-6E61-AF49-A20C-7F427F1B2A6C}" authorId="{85D98F9C-2DFB-C926-6A4E-6EC4B0768750}" created="2023-05-23T16:57:31.8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558388675" sldId="269"/>
      <ac:picMk id="12" creationId="{7EB360D4-80A6-567A-7356-7F70FC0122F4}"/>
    </ac:deMkLst>
    <p188:txBody>
      <a:bodyPr/>
      <a:lstStyle/>
      <a:p>
        <a:r>
          <a:rPr lang="en-US"/>
          <a:t>\left[\partial_t u + \partial_x \left(\frac{u^2}{2}\right)\right]\left(\diff_t(x), t\right) = \frac{\D}{\D t} \left(u\left(\diff_t\left(x\right), t\right)\right)</a:t>
        </a:r>
      </a:p>
    </p188:txBody>
  </p188:cm>
</p188:cmLst>
</file>

<file path=ppt/comments/modernComment_10F_C5521D0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767CEBF-0965-0446-A444-CDCCACAA482B}" authorId="{85D98F9C-2DFB-C926-6A4E-6EC4B0768750}" created="2023-05-24T07:41:28.023">
    <pc:sldMkLst xmlns:pc="http://schemas.microsoft.com/office/powerpoint/2013/main/command">
      <pc:docMk/>
      <pc:sldMk cId="3310492937" sldId="271"/>
    </pc:sldMkLst>
    <p188:txBody>
      <a:bodyPr/>
      <a:lstStyle/>
      <a:p>
        <a:r>
          <a:rPr lang="en-US"/>
          <a:t>s = \frac{u_L + u_R}{2}</a:t>
        </a:r>
      </a:p>
    </p188:txBody>
  </p188:cm>
</p188:cmLst>
</file>

<file path=ppt/comments/modernComment_113_34AAFAB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6464FDE-EF50-FA4A-9835-1D409BA8B1A5}" authorId="{85D98F9C-2DFB-C926-6A4E-6EC4B0768750}" created="2023-05-23T15:18:02.854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883620543" sldId="275"/>
      <ac:picMk id="5" creationId="{462D4137-E84A-599F-987B-AFE6878DCF09}"/>
    </ac:deMkLst>
    <p188:txBody>
      <a:bodyPr/>
      <a:lstStyle/>
      <a:p>
        <a:r>
          <a:rPr lang="en-US"/>
          <a:t>     &amp;\partial_t
     \begin{pmatrix}
          \rho u \\
          \rho
     \end{pmatrix}
     + \partial_x
     \begin{pmatrix}
          \rho u^2 \\
          \rho u
     \end{pmatrix}
     = 
     \begin{pmatrix} 
          0\\
          0
     \end{pmatrix}\\
     \Leftrightarrow &amp;
     \begin{pmatrix}
          {\color{rust} \partial_t \rho} u + \rho \partial_t u \\
          {\color{rust}\partial_t \rho }
     \end{pmatrix}
     + 
     \begin{pmatrix}
          {\color{rust} \partial_x (\rho u)} u + \rho u \partial_x u\\ 
          {\color{rust} \partial_x(\rho u)}
     \end{pmatrix}
     = 
     \begin{pmatrix} 
          0\\
          0
     \end{pmatrix}</a:t>
        </a:r>
      </a:p>
    </p188:txBody>
  </p188:cm>
</p188:cmLst>
</file>

<file path=ppt/comments/modernComment_115_3E90C0A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EA796EF-AC61-434D-9311-F89A01993DA3}" authorId="{85D98F9C-2DFB-C926-6A4E-6EC4B0768750}" created="2023-05-23T15:28:57.03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049673894" sldId="277"/>
      <ac:picMk id="5" creationId="{462D4137-E84A-599F-987B-AFE6878DCF09}"/>
    </ac:deMkLst>
    <p188:txBody>
      <a:bodyPr/>
      <a:lstStyle/>
      <a:p>
        <a:r>
          <a:rPr lang="en-US"/>
          <a:t>     &amp;\partial_t
     \begin{pmatrix}
          \rho u \\
          \rho
     \end{pmatrix}
     + \partial_x
     \begin{pmatrix}
          \rho u^2 \\
          \rho u
     \end{pmatrix}
     = 
     \begin{pmatrix} 
          0\\
          0
     \end{pmatrix}\\
     \Leftrightarrow &amp;
     \begin{pmatrix}
          {\color{lightsilver} \partial_t \rho u} + {\color{lightsilver} \rho} \partial_t u \\
          {\partial_t \rho }
     \end{pmatrix}
     + 
     \begin{pmatrix}
          {\color{lightsilver} \partial_x (\rho u) u} + {\color{lightsilver} \rho} u \partial_x u\\ 
          { \partial_x(\rho u)}
     \end{pmatrix}
     = 
     \begin{pmatrix} 
          0\\
          0
     \end{pmatrix}</a:t>
        </a:r>
      </a:p>
    </p188:txBody>
  </p188:cm>
</p188:cmLst>
</file>

<file path=ppt/comments/modernComment_240_61A46C1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4E49910-94D7-FD44-9884-C9BC79EA3AD0}" authorId="{85D98F9C-2DFB-C926-6A4E-6EC4B0768750}" created="2023-05-21T09:21:28.594">
    <pc:sldMkLst xmlns:pc="http://schemas.microsoft.com/office/powerpoint/2013/main/command">
      <pc:docMk/>
      <pc:sldMk cId="1638165535" sldId="263"/>
    </pc:sldMkLst>
    <p188:txBody>
      <a:bodyPr/>
      <a:lstStyle/>
      <a:p>
        <a:r>
          <a:rPr lang="en-US"/>
          <a:t>     \partial_t
     \begin{pmatrix}
          {\color{rust} \rho}{\color{orange} u} \\
          {\color{rust} \rho}
     \end{pmatrix}
     + \partial_x
     \begin{pmatrix}
          {\color{rust} \rho}{\color{orange} u^2} + {\color{lightsilver} P(\rho)} \\ 
          {\color{rust} \rho}{\color{orange} u}
     \end{pmatrix}
     = 
     \begin{pmatrix} 
          {\color{orange} f}\\
          0
     \end{pmatrix}</a:t>
        </a:r>
      </a:p>
    </p188:txBody>
  </p188:cm>
</p188:cmLst>
</file>

<file path=ppt/comments/modernComment_242_5D0D418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A3D0D62-3F04-0C4A-A89D-EDA641A9D7FE}" authorId="{85D98F9C-2DFB-C926-6A4E-6EC4B0768750}" created="2023-05-23T11:18:58.322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561149832" sldId="578"/>
      <ac:picMk id="8" creationId="{AD96D6CE-BE62-DB81-3A73-41A0B5AA7310}"/>
    </ac:deMkLst>
    <p188:txBody>
      <a:bodyPr/>
      <a:lstStyle/>
      <a:p>
        <a:r>
          <a:rPr lang="en-US"/>
          <a:t>     \partial_t
     \begin{pmatrix}
          \rho u \\
          \rho
     \end{pmatrix}
     + \partial_x
     \begin{pmatrix}
          \rho u^2 + P(\rho) - \nu \partial_x u\\ 
          \rho u
     \end{pmatrix}
     = 
     \begin{pmatrix} 
          f \\
          0
     \end{pmatrix}</a:t>
        </a:r>
      </a:p>
    </p188:txBody>
  </p188:cm>
</p188:cmLst>
</file>

<file path=ppt/comments/modernComment_243_3402FE5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14038EA-204C-FF4A-9834-4AF70EC9BAC5}" authorId="{85D98F9C-2DFB-C926-6A4E-6EC4B0768750}" created="2023-05-23T15:25:45.692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872611411" sldId="579"/>
      <ac:picMk id="5" creationId="{462D4137-E84A-599F-987B-AFE6878DCF09}"/>
    </ac:deMkLst>
    <p188:txBody>
      <a:bodyPr/>
      <a:lstStyle/>
      <a:p>
        <a:r>
          <a:rPr lang="en-US"/>
          <a:t>     &amp;\partial_t
     \begin{pmatrix}
          \rho u \\
          \rho
     \end{pmatrix}
     + \partial_x
     \begin{pmatrix}
          \rho u^2 \\
          \rho u
     \end{pmatrix}
     = 
     \begin{pmatrix} 
          0\\
          0
     \end{pmatrix}\\
     \Leftrightarrow &amp;
     \begin{pmatrix}
          {\color{lightsilver} \partial_t \rho u} + \rho \partial_t u \\
          {\partial_t \rho }
     \end{pmatrix}
     + 
     \begin{pmatrix}
          {\color{lightsilver} \partial_x (\rho u) u} + \rho u \partial_x u\\ 
          { \partial_x(\rho u)}
     \end{pmatrix}
     = 
     \begin{pmatrix} 
          0\\
          0
     \end{pmatrix}
</a:t>
        </a:r>
      </a:p>
    </p188:txBody>
  </p188:cm>
</p188:cmLst>
</file>

<file path=ppt/comments/modernComment_244_3C9E36A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E97E30F-9835-0D49-A064-E9F15E4912F4}" authorId="{85D98F9C-2DFB-C926-6A4E-6EC4B0768750}" created="2023-05-23T15:42:31.961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017001635" sldId="580"/>
      <ac:picMk id="7" creationId="{AF8A4745-6AFE-4CE5-4D62-224E7A311CD8}"/>
    </ac:deMkLst>
    <p188:txBody>
      <a:bodyPr/>
      <a:lstStyle/>
      <a:p>
        <a:r>
          <a:rPr lang="en-US"/>
          <a:t>\Rightarrow     
\partial_t
     u
     + \partial_x
     \left(\frac{u^2}{2}\right)
     = 
0</a:t>
        </a:r>
      </a:p>
    </p188:txBody>
  </p188:cm>
  <p188:cm id="{BA937095-293C-B94D-8A2C-12C4F5D568E0}" authorId="{85D98F9C-2DFB-C926-6A4E-6EC4B0768750}" created="2023-05-23T15:59:06.876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017001635" sldId="580"/>
      <ac:picMk id="5" creationId="{462D4137-E84A-599F-987B-AFE6878DCF09}"/>
    </ac:deMkLst>
    <p188:txBody>
      <a:bodyPr/>
      <a:lstStyle/>
      <a:p>
        <a:r>
          <a:rPr lang="en-US"/>
          <a:t>     &amp;\partial_t
     \begin{pmatrix}
          \rho u \\
          \rho
     \end{pmatrix}
     + \partial_x
     \begin{pmatrix}
          \rho u^2 \\
          \rho u
     \end{pmatrix}
     = 
     \begin{pmatrix} 
          0\\
          0
     \end{pmatrix}\\
     \Leftrightarrow &amp;
     \begin{pmatrix}
          {\color{lightsilver} \partial_t \rho u} + {\color{lightsilver} \rho} \partial_t u \\
          {\partial_t \rho }
     \end{pmatrix}
     + 
     \begin{pmatrix}
          {\color{lightsilver} \partial_x (\rho u) u} + {\color{lightsilver} \rho} u \partial_x u\\ 
          { \partial_x(\rho u)}
     \end{pmatrix}
     = 
     \begin{pmatrix} 
          0\\
          0
     \end{pmatrix}</a:t>
        </a:r>
      </a:p>
    </p188:txBody>
  </p188:cm>
</p188:cmLst>
</file>

<file path=ppt/comments/modernComment_263_F281B49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7D9920B-CDB9-0542-86F1-4C7DBB41C38F}" authorId="{85D98F9C-2DFB-C926-6A4E-6EC4B0768750}" created="2023-05-24T16:57:53.299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4068586652" sldId="611"/>
      <ac:picMk id="8" creationId="{A2D2FC6B-0C0D-E1FF-4915-42760EA0E8C0}"/>
    </ac:deMkLst>
    <p188:txBody>
      <a:bodyPr/>
      <a:lstStyle/>
      <a:p>
        <a:r>
          <a:rPr lang="en-US"/>
          <a:t>\Exp{p}{v} \coloneqq p + v</a:t>
        </a:r>
      </a:p>
    </p188:txBody>
  </p188:cm>
  <p188:cm id="{C235FAFC-7015-6544-8AA3-3C7F2525AA8B}" authorId="{85D98F9C-2DFB-C926-6A4E-6EC4B0768750}" created="2023-05-24T17:01:15.771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4068586652" sldId="611"/>
      <ac:picMk id="9" creationId="{F0F0697D-9989-5D42-E310-7A485BB4B0CE}"/>
    </ac:deMkLst>
    <p188:txBody>
      <a:bodyPr/>
      <a:lstStyle/>
      <a:p>
        <a:r>
          <a:rPr lang="en-US"/>
          <a:t>g_p(u, v) = \frac{u^T [D^2\psi(p)]v}{2}</a:t>
        </a:r>
      </a:p>
    </p188:txBody>
  </p188:cm>
</p188:cmLst>
</file>

<file path=ppt/comments/modernComment_266_ABA05FC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88B3007-A3F5-0644-BC8B-46480D0DA244}" authorId="{85D98F9C-2DFB-C926-6A4E-6EC4B0768750}" created="2023-11-06T17:34:45.35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879414218" sldId="614"/>
      <ac:picMk id="8" creationId="{F96C27E5-EB9B-FD9A-84B6-33436DD89BBD}"/>
    </ac:deMkLst>
    <p188:txBody>
      <a:bodyPr/>
      <a:lstStyle/>
      <a:p>
        <a:r>
          <a:rPr lang="en-US"/>
          <a:t>
     \begin{cases}
          \partial_t
          \begin{pmatrix}
               \rho \vct{u} \\
               \rho
          \end{pmatrix}
          + \divergence
          \begin{pmatrix}
               \rho \vct{u} \otimes \vct{u} + P(\rho) \Id + \vct{F}\\ 
               \rho \vct{u}
          \end{pmatrix}
          = 
          \begin{pmatrix} 
               \vct{f}\\
               0
          \end{pmatrix} \\
          \rho^{-1} \vct{F} {\color{rust} - \alpha \cnst{D}(\rho^{-1} \divergence \vct{F})} = 2 \alpha \phantom{\color{orange} \big[}[\cnst{D} \vct{u}]\phantom{\color{orange}\big]_{-,S}} [\cnst{D} \vct{u}].
     \end{cases}</a:t>
        </a:r>
      </a:p>
    </p188:txBody>
  </p188:cm>
  <p188:cm id="{9708B626-2B8C-134E-AE0C-D162CBAC4C0C}" authorId="{85D98F9C-2DFB-C926-6A4E-6EC4B0768750}" created="2023-11-06T17:37:43.472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879414218" sldId="614"/>
      <ac:picMk id="7" creationId="{A20023DC-A105-4A36-BBD1-C7694D4DD04A}"/>
    </ac:deMkLst>
    <p188:txBody>
      <a:bodyPr/>
      <a:lstStyle/>
      <a:p>
        <a:r>
          <a:rPr lang="en-US"/>
          <a:t>
     \begin{cases}
          \partial_t
          \begin{pmatrix}
               \rho \vct{u} \\
               \rho
          \end{pmatrix}
          + \divergence 
          \begin{pmatrix}
               \rho \vct{u} \otimes \vct{u} + P(\rho) \Id + \vct{F}\\ 
               \rho \vct{u}
          \end{pmatrix}
          = 
          \begin{pmatrix} 
               \vct{f}\\
               0
          \end{pmatrix} \\
          \rho^{-1} \vct{F} \phantom{ - \alpha \cnst{D}(\rho^{-1} \divergence \vct{F})} = 2 \alpha {\color{orange} \big[}[\cnst{D} \vct{u}]{\color{orange}\big]_{-,S}} [\cnst{D} \vct{u}].
     \end{cases}</a:t>
        </a:r>
      </a:p>
    </p188:txBody>
  </p188:cm>
</p188:cmLst>
</file>

<file path=ppt/comments/modernComment_26D_CA91362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D57666E-6D5A-4F4D-862B-A183EA1193D2}" authorId="{85D98F9C-2DFB-C926-6A4E-6EC4B0768750}" created="2023-11-10T19:36:59.598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398514209" sldId="621"/>
      <ac:picMk id="8" creationId="{F96C27E5-EB9B-FD9A-84B6-33436DD89BBD}"/>
    </ac:deMkLst>
    <p188:txBody>
      <a:bodyPr/>
      <a:lstStyle/>
      <a:p>
        <a:r>
          <a:rPr lang="en-US"/>
          <a:t>
     \begin{cases}
          \partial_t
          \begin{pmatrix}
               \rho \vct{u} \\
               \rho
          \end{pmatrix}
          + \divergence 
          \begin{pmatrix}
               \rho \vct{u} \otimes \vct{u} + P(\rho) \Id + \vct{F}\\ 
               \rho \vct{u}
          \end{pmatrix}
          = 
          \begin{pmatrix} 
               \vct{f}\\
               0
          \end{pmatrix} \\
          {\color{lightsilver} \rho^{-1}} \vct{F} {\color{lightsilver} - \alpha \cnst{D}(\rho^{-1} \divergence \vct{F})} = {\color{lightsilver}2 \alpha [\cnst{D} \vct{u}]} [\cnst{D} \vct{u}].
     \end{cases}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164A27-8B09-44B4-9CBF-B475BD0ABFCE}" type="datetimeFigureOut">
              <a:rPr lang="en-US" smtClean="0"/>
              <a:t>11/9/23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7BFED0-A84E-46A0-B1BA-A813765F1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065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7BFED0-A84E-46A0-B1BA-A813765F14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331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DB53BE-D850-4DC2-960F-418D284AB37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132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>
              <a:defRPr/>
            </a:pPr>
            <a:fld id="{A48E632E-5D1B-47CB-9996-E78D4B698E52}" type="datetime1">
              <a:rPr lang="en-US" smtClean="0"/>
              <a:t>11/9/23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>
              <a:defRPr/>
            </a:pPr>
            <a:fld id="{083D88EA-BBD9-3D42-A4C6-1761164ABA9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017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Helvetica Neue" charset="0"/>
                <a:ea typeface="Helvetica Neue" charset="0"/>
                <a:cs typeface="Helvetica Neue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Helvetica Neue" charset="0"/>
                <a:ea typeface="Helvetica Neue" charset="0"/>
                <a:cs typeface="Helvetica Neue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>
              <a:defRPr/>
            </a:pPr>
            <a:fld id="{2BB76F4C-14B1-4A8B-9128-8F66E737545A}" type="datetime1">
              <a:rPr lang="en-US" smtClean="0"/>
              <a:t>11/9/23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>
              <a:defRPr/>
            </a:pPr>
            <a:fld id="{C20D26A1-8CA0-F24D-833D-11A63EBD3F1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260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4400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>
              <a:defRPr/>
            </a:pPr>
            <a:fld id="{0F9CA404-2C51-41E2-9752-2C703EFC92D6}" type="datetime1">
              <a:rPr lang="en-US" smtClean="0"/>
              <a:t>11/9/23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>
              <a:defRPr/>
            </a:pPr>
            <a:fld id="{2BAF0491-2AB4-2547-8270-FE3A17C86A8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009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>
              <a:defRPr/>
            </a:pPr>
            <a:fld id="{2BC2739D-D619-47EB-9CF0-3EADAD6E5F33}" type="datetime1">
              <a:rPr lang="en-US" smtClean="0"/>
              <a:t>11/9/23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>
              <a:defRPr/>
            </a:pPr>
            <a:fld id="{86D4FE9E-26DF-EE49-9C31-2BFFE3BBAC1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030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>
              <a:defRPr/>
            </a:pPr>
            <a:fld id="{61E8A5B3-0B26-4D3B-9281-652B8AF26D7F}" type="datetime1">
              <a:rPr lang="en-US" smtClean="0"/>
              <a:t>11/9/23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>
              <a:defRPr/>
            </a:pPr>
            <a:fld id="{C1603765-4662-AC4D-9390-548D28260DA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361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4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0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1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1800">
                <a:latin typeface="Helvetica Neue" charset="0"/>
                <a:ea typeface="Helvetica Neue" charset="0"/>
                <a:cs typeface="Helvetica Neue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4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0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1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1800">
                <a:latin typeface="Helvetica Neue" charset="0"/>
                <a:ea typeface="Helvetica Neue" charset="0"/>
                <a:cs typeface="Helvetica Neue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>
              <a:defRPr/>
            </a:pPr>
            <a:fld id="{21A5165B-BE0A-4C9B-BECF-66860026FD84}" type="datetime1">
              <a:rPr lang="en-US" smtClean="0"/>
              <a:t>11/9/23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>
              <a:defRPr/>
            </a:pPr>
            <a:fld id="{83B472A1-61BF-854B-B0E8-9A82B507DF5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473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Helvetica Neue" charset="0"/>
                <a:ea typeface="Helvetica Neue" charset="0"/>
                <a:cs typeface="Helvetica Neue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0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1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16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1600">
                <a:latin typeface="Helvetica Neue" charset="0"/>
                <a:ea typeface="Helvetica Neue" charset="0"/>
                <a:cs typeface="Helvetica Neue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Helvetica Neue" charset="0"/>
                <a:ea typeface="Helvetica Neue" charset="0"/>
                <a:cs typeface="Helvetica Neue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0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1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16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1600">
                <a:latin typeface="Helvetica Neue" charset="0"/>
                <a:ea typeface="Helvetica Neue" charset="0"/>
                <a:cs typeface="Helvetica Neue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>
              <a:defRPr/>
            </a:pPr>
            <a:fld id="{CBA65E9C-5573-4542-BBEC-C3F185F394D8}" type="datetime1">
              <a:rPr lang="en-US" smtClean="0"/>
              <a:t>11/9/23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>
              <a:defRPr/>
            </a:pPr>
            <a:fld id="{6570408B-4598-5C40-B356-1B848D4335F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225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>
              <a:defRPr/>
            </a:pPr>
            <a:fld id="{DBEF64F7-C159-4594-911F-7190F1BB4D49}" type="datetime1">
              <a:rPr lang="en-US" smtClean="0"/>
              <a:t>11/9/23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>
              <a:defRPr/>
            </a:pPr>
            <a:fld id="{0B4C4685-64FD-5043-A1C8-5C2E4BC92C5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301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>
              <a:defRPr/>
            </a:pPr>
            <a:fld id="{63915C3C-829D-42DA-ADDD-75ABEDFF7471}" type="datetime1">
              <a:rPr lang="en-US" smtClean="0"/>
              <a:t>11/9/23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>
              <a:defRPr/>
            </a:pPr>
            <a:fld id="{4600B918-949C-AF45-8A4C-1D96BB48920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46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4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0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000">
                <a:latin typeface="Helvetica Neue" charset="0"/>
                <a:ea typeface="Helvetica Neue" charset="0"/>
                <a:cs typeface="Helvetica Neue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Helvetica Neue" charset="0"/>
                <a:ea typeface="Helvetica Neue" charset="0"/>
                <a:cs typeface="Helvetica Neue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>
              <a:defRPr/>
            </a:pPr>
            <a:fld id="{51ABDDD2-6FCA-4CA0-B450-79FEE5DEAD7A}" type="datetime1">
              <a:rPr lang="en-US" smtClean="0"/>
              <a:t>11/9/23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>
              <a:defRPr/>
            </a:pPr>
            <a:fld id="{9AB54A25-5E31-204E-99C1-2A4E499E2C2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983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78207B-AEDA-411D-AB04-5036F294669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86" r:id="rId11"/>
  </p:sldLayoutIdLst>
  <p:hf hdr="0" ft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microsoft.com/office/2018/10/relationships/comments" Target="../comments/modernComment_10B_DC7ADBF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microsoft.com/office/2018/10/relationships/comments" Target="../comments/modernComment_26D_CA91362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microsoft.com/office/2018/10/relationships/comments" Target="../comments/modernComment_266_ABA05FCA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microsoft.com/office/2018/10/relationships/comments" Target="../comments/modernComment_10C_61BA5C7F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microsoft.com/office/2018/10/relationships/comments" Target="../comments/modernComment_113_34AAFABF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microsoft.com/office/2018/10/relationships/comments" Target="../comments/modernComment_243_3402F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microsoft.com/office/2018/10/relationships/comments" Target="../comments/modernComment_115_3E90C0A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microsoft.com/office/2018/10/relationships/comments" Target="../comments/modernComment_244_3C9E36A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microsoft.com/office/2018/10/relationships/comments" Target="../comments/modernComment_10D_5CE31FC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emf"/><Relationship Id="rId5" Type="http://schemas.openxmlformats.org/officeDocument/2006/relationships/image" Target="../media/image271.png"/><Relationship Id="rId4" Type="http://schemas.openxmlformats.org/officeDocument/2006/relationships/image" Target="../media/image32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microsoft.com/office/2018/10/relationships/comments" Target="../comments/modernComment_10F_C5521D0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microsoft.com/office/2018/10/relationships/comments" Target="../comments/modernComment_263_F281B49C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emf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6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0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0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8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e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microsoft.com/office/2018/10/relationships/comments" Target="../comments/modernComment_103_D696436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0.png"/><Relationship Id="rId4" Type="http://schemas.openxmlformats.org/officeDocument/2006/relationships/image" Target="../media/image60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9.png"/><Relationship Id="rId4" Type="http://schemas.openxmlformats.org/officeDocument/2006/relationships/image" Target="../media/image63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0.png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microsoft.com/office/2018/10/relationships/comments" Target="../comments/modernComment_106_2E5B1C6B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7.gif"/><Relationship Id="rId4" Type="http://schemas.openxmlformats.org/officeDocument/2006/relationships/image" Target="../media/image6.e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68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9.png"/><Relationship Id="rId7" Type="http://schemas.openxmlformats.org/officeDocument/2006/relationships/image" Target="../media/image8.emf"/><Relationship Id="rId2" Type="http://schemas.microsoft.com/office/2018/10/relationships/comments" Target="../comments/modernComment_240_61A46C1F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7.gif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6.emf"/><Relationship Id="rId2" Type="http://schemas.microsoft.com/office/2018/10/relationships/comments" Target="../comments/modernComment_242_5D0D418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pkinsmedicine.org/health/treatment-tests-and-therapies/lithotripsy" TargetMode="External"/><Relationship Id="rId7" Type="http://schemas.openxmlformats.org/officeDocument/2006/relationships/hyperlink" Target="https://www.nasa.gov/image-feature/veil-nebula-supernova-remnant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jpeg"/><Relationship Id="rId5" Type="http://schemas.openxmlformats.org/officeDocument/2006/relationships/hyperlink" Target="https://en.wikipedia.org/wiki/Atmospheric_entry#/media/File:Blunt_body_reentry_shapes.png" TargetMode="Externa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ctrTitle"/>
          </p:nvPr>
        </p:nvSpPr>
        <p:spPr>
          <a:xfrm>
            <a:off x="1" y="2130425"/>
            <a:ext cx="9144000" cy="1470025"/>
          </a:xfrm>
        </p:spPr>
        <p:txBody>
          <a:bodyPr/>
          <a:lstStyle/>
          <a:p>
            <a:r>
              <a:rPr lang="en-US" dirty="0"/>
              <a:t>Information geometric regularization of the Barotropic Euler Equation</a:t>
            </a:r>
          </a:p>
        </p:txBody>
      </p:sp>
      <p:sp>
        <p:nvSpPr>
          <p:cNvPr id="12" name="Subtitle 11"/>
          <p:cNvSpPr>
            <a:spLocks noGrp="1"/>
          </p:cNvSpPr>
          <p:nvPr>
            <p:ph type="subTitle" idx="1"/>
          </p:nvPr>
        </p:nvSpPr>
        <p:spPr>
          <a:xfrm>
            <a:off x="1371600" y="4502892"/>
            <a:ext cx="6400800" cy="1752600"/>
          </a:xfrm>
        </p:spPr>
        <p:txBody>
          <a:bodyPr/>
          <a:lstStyle/>
          <a:p>
            <a:r>
              <a:rPr lang="en-US" dirty="0"/>
              <a:t>Florian Schäfer</a:t>
            </a:r>
            <a:br>
              <a:rPr lang="en-US" dirty="0"/>
            </a:br>
            <a:r>
              <a:rPr lang="en-US" sz="1800" dirty="0"/>
              <a:t>Georgia Tech, School of Computational Science &amp; Eng.</a:t>
            </a:r>
          </a:p>
          <a:p>
            <a:br>
              <a:rPr lang="en-US" sz="2000" dirty="0"/>
            </a:br>
            <a:r>
              <a:rPr lang="en-US" sz="2000" dirty="0"/>
              <a:t>November 2023, Caltech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3D88EA-BBD9-3D42-A4C6-1761164ABA98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7937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A0F78-58E4-7C77-A845-459B0A3C8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Difficulties and Approaches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35DE9B5-73A2-AB34-643F-C90AC7B8FEE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Naively: Need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 mesh width for stability</a:t>
                </a:r>
                <a:br>
                  <a:rPr lang="en-US" dirty="0"/>
                </a:br>
                <a:r>
                  <a:rPr lang="en-US" dirty="0"/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dirty="0"/>
                  <a:t>Excessive cost for low-viscosity result</a:t>
                </a:r>
              </a:p>
              <a:p>
                <a:pPr marL="0" indent="0">
                  <a:buNone/>
                </a:pPr>
                <a:endParaRPr lang="en-US" dirty="0">
                  <a:solidFill>
                    <a:srgbClr val="FF0000"/>
                  </a:solidFill>
                </a:endParaRPr>
              </a:p>
              <a:p>
                <a:pPr marL="0" indent="0">
                  <a:buNone/>
                </a:pPr>
                <a:r>
                  <a:rPr lang="en-US" dirty="0"/>
                  <a:t>Rich literature on alternative approaches: </a:t>
                </a:r>
                <a:br>
                  <a:rPr lang="en-US" dirty="0"/>
                </a:br>
                <a:r>
                  <a:rPr lang="en-US" dirty="0"/>
                  <a:t>	- Adaptive viscosity with shock indicators</a:t>
                </a:r>
                <a:br>
                  <a:rPr lang="en-US" dirty="0"/>
                </a:br>
                <a:r>
                  <a:rPr lang="en-US" dirty="0"/>
                  <a:t>	- Flux and Slope limiters</a:t>
                </a:r>
              </a:p>
              <a:p>
                <a:pPr marL="0" indent="0">
                  <a:buNone/>
                </a:pPr>
                <a:r>
                  <a:rPr lang="en-US" dirty="0"/>
                  <a:t>    - Essentially </a:t>
                </a:r>
                <a:r>
                  <a:rPr lang="en-US" dirty="0" err="1"/>
                  <a:t>nonoscillatory</a:t>
                </a:r>
                <a:r>
                  <a:rPr lang="en-US" dirty="0"/>
                  <a:t> schemes</a:t>
                </a:r>
              </a:p>
              <a:p>
                <a:pPr marL="0" indent="0">
                  <a:buNone/>
                </a:pPr>
                <a:br>
                  <a:rPr lang="en-US" sz="100" dirty="0"/>
                </a:br>
                <a:r>
                  <a:rPr lang="en-US" dirty="0"/>
                  <a:t>	- Explicit tracking of shock fronts</a:t>
                </a:r>
              </a:p>
              <a:p>
                <a:pPr marL="0" indent="0">
                  <a:buNone/>
                </a:pPr>
                <a:br>
                  <a:rPr lang="en-US" sz="100" dirty="0"/>
                </a:br>
                <a:r>
                  <a:rPr lang="en-US" dirty="0"/>
                  <a:t>	- Riemann solver-based methods</a:t>
                </a:r>
                <a:br>
                  <a:rPr lang="en-US" dirty="0"/>
                </a:br>
                <a:r>
                  <a:rPr lang="en-US" dirty="0"/>
                  <a:t>	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35DE9B5-73A2-AB34-643F-C90AC7B8FEE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852" t="-1681" r="-1080" b="-106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3C922D-1C79-8368-2366-3714247CB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AF0491-2AB4-2547-8270-FE3A17C86A8A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06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A0F78-58E4-7C77-A845-459B0A3C8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Geometric Regularization (IGR)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5DE9B5-73A2-AB34-643F-C90AC7B8FE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228838"/>
          </a:xfrm>
        </p:spPr>
        <p:txBody>
          <a:bodyPr/>
          <a:lstStyle/>
          <a:p>
            <a:pPr marL="0" indent="0">
              <a:buNone/>
            </a:pPr>
            <a:br>
              <a:rPr lang="en-US" dirty="0"/>
            </a:br>
            <a:r>
              <a:rPr lang="en-US" dirty="0"/>
              <a:t>IGR provides </a:t>
            </a:r>
            <a:r>
              <a:rPr lang="en-US" i="1" dirty="0"/>
              <a:t>inviscid</a:t>
            </a:r>
            <a:r>
              <a:rPr lang="en-US" dirty="0"/>
              <a:t> regularization of PDE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3C922D-1C79-8368-2366-3714247CB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AF0491-2AB4-2547-8270-FE3A17C86A8A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6C27E5-EB9B-FD9A-84B6-33436DD89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883309"/>
            <a:ext cx="7772400" cy="1597489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D19D21B-D371-1099-DBB1-1B8A6657EC64}"/>
              </a:ext>
            </a:extLst>
          </p:cNvPr>
          <p:cNvSpPr txBox="1">
            <a:spLocks/>
          </p:cNvSpPr>
          <p:nvPr/>
        </p:nvSpPr>
        <p:spPr>
          <a:xfrm>
            <a:off x="457200" y="4729076"/>
            <a:ext cx="8229600" cy="107537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dirty="0"/>
              <a:t>Regularizes </a:t>
            </a:r>
            <a:r>
              <a:rPr lang="en-US" i="1" dirty="0"/>
              <a:t>geometry</a:t>
            </a:r>
            <a:r>
              <a:rPr lang="en-US" dirty="0"/>
              <a:t> of manifold of deformation mappings </a:t>
            </a:r>
            <a:endParaRPr lang="en-US" dirty="0">
              <a:solidFill>
                <a:srgbClr val="FF0000"/>
              </a:solidFill>
            </a:endParaRPr>
          </a:p>
          <a:p>
            <a:pPr marL="0" indent="0">
              <a:buFont typeface="Arial" charset="0"/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381E0C2F-E13F-BC6F-66FF-C821E4B33F1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0" y="5907057"/>
                <a:ext cx="8229600" cy="518422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3200" kern="1200">
                    <a:solidFill>
                      <a:schemeClr val="tx1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1pPr>
                <a:lvl2pPr marL="742950" indent="-28575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800" kern="1200">
                    <a:solidFill>
                      <a:schemeClr val="tx1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2pPr>
                <a:lvl3pPr marL="114300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3pPr>
                <a:lvl4pPr marL="160020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chemeClr val="tx1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4pPr>
                <a:lvl5pPr marL="205740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 kern="1200">
                    <a:solidFill>
                      <a:schemeClr val="tx1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charset="0"/>
                  <a:buNone/>
                </a:pPr>
                <a:r>
                  <a:rPr lang="en-US" dirty="0">
                    <a:solidFill>
                      <a:schemeClr val="tx1"/>
                    </a:solidFill>
                  </a:rPr>
                  <a:t>Note: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no need for multigrid</a:t>
                </a:r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381E0C2F-E13F-BC6F-66FF-C821E4B33F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5907057"/>
                <a:ext cx="8229600" cy="518422"/>
              </a:xfrm>
              <a:prstGeom prst="rect">
                <a:avLst/>
              </a:prstGeom>
              <a:blipFill>
                <a:blip r:embed="rId4"/>
                <a:stretch>
                  <a:fillRect l="-1852" t="-17073" b="-512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903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  <p:extLst>
    <p:ext uri="{6950BFC3-D8DA-4A85-94F7-54DA5524770B}">
      <p188:commentRel xmlns:p188="http://schemas.microsoft.com/office/powerpoint/2018/8/main" r:id="rId2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A0F78-58E4-7C77-A845-459B0A3C8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IGR and diffusion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5DE9B5-73A2-AB34-643F-C90AC7B8FE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228838"/>
          </a:xfrm>
        </p:spPr>
        <p:txBody>
          <a:bodyPr/>
          <a:lstStyle/>
          <a:p>
            <a:pPr marL="0" indent="0">
              <a:buNone/>
            </a:pPr>
            <a:br>
              <a:rPr lang="en-US" dirty="0"/>
            </a:br>
            <a:r>
              <a:rPr lang="en-US" dirty="0"/>
              <a:t>IGR provides </a:t>
            </a:r>
            <a:r>
              <a:rPr lang="en-US" i="1" dirty="0"/>
              <a:t>inviscid</a:t>
            </a:r>
            <a:r>
              <a:rPr lang="en-US" dirty="0"/>
              <a:t> regularization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3C922D-1C79-8368-2366-3714247CB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AF0491-2AB4-2547-8270-FE3A17C86A8A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6C27E5-EB9B-FD9A-84B6-33436DD89BB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85801" y="2883309"/>
            <a:ext cx="7772398" cy="1597489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D19D21B-D371-1099-DBB1-1B8A6657EC64}"/>
              </a:ext>
            </a:extLst>
          </p:cNvPr>
          <p:cNvSpPr txBox="1">
            <a:spLocks/>
          </p:cNvSpPr>
          <p:nvPr/>
        </p:nvSpPr>
        <p:spPr>
          <a:xfrm>
            <a:off x="457200" y="4729076"/>
            <a:ext cx="8229600" cy="107537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dirty="0"/>
              <a:t>Squinting </a:t>
            </a:r>
            <a:r>
              <a:rPr lang="en-US" i="1" u="sng" dirty="0"/>
              <a:t>a lot</a:t>
            </a:r>
            <a:r>
              <a:rPr lang="en-US" dirty="0"/>
              <a:t>, can relate to viscous reg.</a:t>
            </a:r>
            <a:endParaRPr lang="en-US" dirty="0">
              <a:solidFill>
                <a:srgbClr val="FF0000"/>
              </a:solidFill>
            </a:endParaRPr>
          </a:p>
          <a:p>
            <a:pPr marL="0" indent="0">
              <a:buFont typeface="Arial" charset="0"/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51420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A0F78-58E4-7C77-A845-459B0A3C8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IGR vs LAD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3C922D-1C79-8368-2366-3714247CB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AF0491-2AB4-2547-8270-FE3A17C86A8A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6C27E5-EB9B-FD9A-84B6-33436DD89BB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30568" y="2130117"/>
            <a:ext cx="7674013" cy="1597489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681336-F243-E0C1-3A83-AA87130158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2618141"/>
            <a:ext cx="1009816" cy="62616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IGR: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0023DC-A105-4A36-BBD1-C7694D4DD04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21754" y="4028549"/>
            <a:ext cx="7393257" cy="1597489"/>
          </a:xfrm>
          <a:prstGeom prst="rect">
            <a:avLst/>
          </a:prstGeom>
        </p:spPr>
      </p:pic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F6685431-96E4-C23A-5BF9-C1C50FD3E2B7}"/>
              </a:ext>
            </a:extLst>
          </p:cNvPr>
          <p:cNvSpPr txBox="1">
            <a:spLocks/>
          </p:cNvSpPr>
          <p:nvPr/>
        </p:nvSpPr>
        <p:spPr>
          <a:xfrm>
            <a:off x="540687" y="1173612"/>
            <a:ext cx="8229600" cy="102512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dirty="0"/>
              <a:t>Related: Localized Artificial Diffusivity (LAD)</a:t>
            </a:r>
            <a:br>
              <a:rPr lang="en-US" dirty="0"/>
            </a:br>
            <a:r>
              <a:rPr lang="en-US" sz="1600" dirty="0"/>
              <a:t>[Cook &amp; Cabot 2005, Kawai &amp; </a:t>
            </a:r>
            <a:r>
              <a:rPr lang="en-US" sz="1600" dirty="0" err="1"/>
              <a:t>Lele</a:t>
            </a:r>
            <a:r>
              <a:rPr lang="en-US" sz="1600" dirty="0"/>
              <a:t> 2008, Mani et al. 2009] and others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073D5121-2DA6-091F-F3C3-6CE23310E20A}"/>
              </a:ext>
            </a:extLst>
          </p:cNvPr>
          <p:cNvSpPr txBox="1">
            <a:spLocks/>
          </p:cNvSpPr>
          <p:nvPr/>
        </p:nvSpPr>
        <p:spPr>
          <a:xfrm>
            <a:off x="-1" y="4514210"/>
            <a:ext cx="1081377" cy="62616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dirty="0"/>
              <a:t>LAD: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EC828505-8EA6-D3F0-13E7-1169E2212B70}"/>
              </a:ext>
            </a:extLst>
          </p:cNvPr>
          <p:cNvSpPr txBox="1">
            <a:spLocks/>
          </p:cNvSpPr>
          <p:nvPr/>
        </p:nvSpPr>
        <p:spPr>
          <a:xfrm>
            <a:off x="0" y="5608063"/>
            <a:ext cx="9144000" cy="62616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i="1" dirty="0"/>
              <a:t>“Viscosity” </a:t>
            </a:r>
            <a:r>
              <a:rPr lang="en-US" dirty="0"/>
              <a:t>nonlocal, nonpositive, nonsymmetric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879414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4" grpId="0"/>
      <p:bldP spid="9" grpId="0"/>
    </p:bldLst>
  </p:timing>
  <p:extLst>
    <p:ext uri="{6950BFC3-D8DA-4A85-94F7-54DA5524770B}">
      <p188:commentRel xmlns:p188="http://schemas.microsoft.com/office/powerpoint/2018/8/main" r:id="rId2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A0F78-58E4-7C77-A845-459B0A3C8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Nonlocality reduces oscillation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3C922D-1C79-8368-2366-3714247CB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AF0491-2AB4-2547-8270-FE3A17C86A8A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6C27E5-EB9B-FD9A-84B6-33436DD89B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404965" y="959131"/>
            <a:ext cx="2877263" cy="5989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0023DC-A105-4A36-BBD1-C7694D4DD0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92779" y="959131"/>
            <a:ext cx="2771997" cy="598956"/>
          </a:xfrm>
          <a:prstGeom prst="rect">
            <a:avLst/>
          </a:prstGeom>
        </p:spPr>
      </p:pic>
      <p:pic>
        <p:nvPicPr>
          <p:cNvPr id="16" name="Picture 15" descr="A graph of a line&#10;&#10;Description automatically generated with medium confidence">
            <a:extLst>
              <a:ext uri="{FF2B5EF4-FFF2-40B4-BE49-F238E27FC236}">
                <a16:creationId xmlns:a16="http://schemas.microsoft.com/office/drawing/2014/main" id="{4D943A55-6603-03E9-011B-B9387C6FF9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404"/>
          <a:stretch/>
        </p:blipFill>
        <p:spPr>
          <a:xfrm>
            <a:off x="2072384" y="1820008"/>
            <a:ext cx="6219007" cy="50379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C74B95C-66E3-EC6C-5986-AA9D0451782E}"/>
                  </a:ext>
                </a:extLst>
              </p:cNvPr>
              <p:cNvSpPr txBox="1"/>
              <p:nvPr/>
            </p:nvSpPr>
            <p:spPr>
              <a:xfrm>
                <a:off x="0" y="2001222"/>
                <a:ext cx="2175041" cy="1672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=3.0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500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∗2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=1.0</m:t>
                      </m:r>
                    </m:oMath>
                  </m:oMathPara>
                </a14:m>
                <a:br>
                  <a:rPr lang="en-US" b="0" dirty="0"/>
                </a:br>
                <a:endParaRPr lang="en-US" b="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C74B95C-66E3-EC6C-5986-AA9D045178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001222"/>
                <a:ext cx="2175041" cy="1672894"/>
              </a:xfrm>
              <a:prstGeom prst="rect">
                <a:avLst/>
              </a:prstGeom>
              <a:blipFill>
                <a:blip r:embed="rId5"/>
                <a:stretch>
                  <a:fillRect b="-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39441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A0F78-58E4-7C77-A845-459B0A3C8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885" y="274638"/>
            <a:ext cx="8519746" cy="1143000"/>
          </a:xfrm>
        </p:spPr>
        <p:txBody>
          <a:bodyPr/>
          <a:lstStyle/>
          <a:p>
            <a:r>
              <a:rPr lang="en-US" dirty="0" err="1"/>
              <a:t>Nonpositivity</a:t>
            </a:r>
            <a:r>
              <a:rPr lang="en-US" dirty="0"/>
              <a:t> reduces dissipation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3C922D-1C79-8368-2366-3714247CB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AF0491-2AB4-2547-8270-FE3A17C86A8A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6C27E5-EB9B-FD9A-84B6-33436DD89B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023939" y="1118160"/>
            <a:ext cx="2877263" cy="5989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0023DC-A105-4A36-BBD1-C7694D4DD0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40117" y="1118160"/>
            <a:ext cx="2771997" cy="5989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C74B95C-66E3-EC6C-5986-AA9D0451782E}"/>
                  </a:ext>
                </a:extLst>
              </p:cNvPr>
              <p:cNvSpPr txBox="1"/>
              <p:nvPr/>
            </p:nvSpPr>
            <p:spPr>
              <a:xfrm>
                <a:off x="167053" y="1842960"/>
                <a:ext cx="8519747" cy="6127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=20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1.4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=50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500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25</m:t>
                          </m:r>
                        </m:den>
                      </m:f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25 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∗2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d>
                        </m:e>
                      </m:func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=1.0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C74B95C-66E3-EC6C-5986-AA9D045178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053" y="1842960"/>
                <a:ext cx="8519747" cy="612796"/>
              </a:xfrm>
              <a:prstGeom prst="rect">
                <a:avLst/>
              </a:prstGeom>
              <a:blipFill>
                <a:blip r:embed="rId4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 descr="A diagram of different energy waves&#10;&#10;Description automatically generated with medium confidence">
            <a:extLst>
              <a:ext uri="{FF2B5EF4-FFF2-40B4-BE49-F238E27FC236}">
                <a16:creationId xmlns:a16="http://schemas.microsoft.com/office/drawing/2014/main" id="{5E90CB97-F202-6AC7-BFEA-1B2923DB5A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815" y="2455756"/>
            <a:ext cx="7350369" cy="447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9273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A0F78-58E4-7C77-A845-459B0A3C8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Model: Burgers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35DE9B5-73A2-AB34-643F-C90AC7B8FEE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To simplify study of shocks: set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≡0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35DE9B5-73A2-AB34-643F-C90AC7B8FEE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852" t="-1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3C922D-1C79-8368-2366-3714247CB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AF0491-2AB4-2547-8270-FE3A17C86A8A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2D4137-E84A-599F-987B-AFE6878DCF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86000"/>
            <a:ext cx="9144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60332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A0F78-58E4-7C77-A845-459B0A3C8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Model: Burgers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35DE9B5-73A2-AB34-643F-C90AC7B8FEE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To simplify study of shocks: set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≡0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35DE9B5-73A2-AB34-643F-C90AC7B8FEE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852" t="-1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3C922D-1C79-8368-2366-3714247CB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AF0491-2AB4-2547-8270-FE3A17C86A8A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2D4137-E84A-599F-987B-AFE6878DCF0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2286000"/>
            <a:ext cx="9144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62054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A0F78-58E4-7C77-A845-459B0A3C8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Model: Burgers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35DE9B5-73A2-AB34-643F-C90AC7B8FEE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To simplify study of shocks: set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≡0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35DE9B5-73A2-AB34-643F-C90AC7B8FEE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852" t="-1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3C922D-1C79-8368-2366-3714247CB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AF0491-2AB4-2547-8270-FE3A17C86A8A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2D4137-E84A-599F-987B-AFE6878DCF0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2286000"/>
            <a:ext cx="9144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61141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A0F78-58E4-7C77-A845-459B0A3C8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Model: Burgers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35DE9B5-73A2-AB34-643F-C90AC7B8FEE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To simplify study of shocks: set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≡0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35DE9B5-73A2-AB34-643F-C90AC7B8FEE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852" t="-1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3C922D-1C79-8368-2366-3714247CB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AF0491-2AB4-2547-8270-FE3A17C86A8A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2D4137-E84A-599F-987B-AFE6878DCF0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2286000"/>
            <a:ext cx="9144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67389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0D12F-6E00-32C1-FECA-83A781026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90568"/>
            <a:ext cx="7772400" cy="1362075"/>
          </a:xfrm>
        </p:spPr>
        <p:txBody>
          <a:bodyPr/>
          <a:lstStyle/>
          <a:p>
            <a:r>
              <a:rPr lang="en-US" dirty="0"/>
              <a:t>Information Geometric Regularization of the Barotropic Euler eqn.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DDAB61-44B2-951F-DD1F-A39E801D5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603765-4662-AC4D-9390-548D28260DAE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2520474-A88A-1B10-FD33-18805336A847}"/>
              </a:ext>
            </a:extLst>
          </p:cNvPr>
          <p:cNvGrpSpPr/>
          <p:nvPr/>
        </p:nvGrpSpPr>
        <p:grpSpPr>
          <a:xfrm>
            <a:off x="6831107" y="224512"/>
            <a:ext cx="2019181" cy="2480846"/>
            <a:chOff x="6763871" y="179304"/>
            <a:chExt cx="2019181" cy="2480846"/>
          </a:xfrm>
        </p:grpSpPr>
        <p:pic>
          <p:nvPicPr>
            <p:cNvPr id="1026" name="Picture 2" descr="Ruijia Cao">
              <a:extLst>
                <a:ext uri="{FF2B5EF4-FFF2-40B4-BE49-F238E27FC236}">
                  <a16:creationId xmlns:a16="http://schemas.microsoft.com/office/drawing/2014/main" id="{BF43AF44-D82A-9BA1-C9D6-49A9FDF590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3871" y="179304"/>
              <a:ext cx="2019181" cy="2019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E954ED0-A12A-5F43-67FF-AAF57AA39168}"/>
                </a:ext>
              </a:extLst>
            </p:cNvPr>
            <p:cNvSpPr txBox="1"/>
            <p:nvPr/>
          </p:nvSpPr>
          <p:spPr>
            <a:xfrm>
              <a:off x="6763871" y="2198485"/>
              <a:ext cx="20191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latin typeface="+mj-lt"/>
                </a:rPr>
                <a:t>Ruijia</a:t>
              </a:r>
              <a:r>
                <a:rPr lang="en-US" sz="2400" dirty="0">
                  <a:latin typeface="+mj-lt"/>
                </a:rPr>
                <a:t> Cao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8764A7EB-F178-0A80-657F-B905B6DFE1CA}"/>
              </a:ext>
            </a:extLst>
          </p:cNvPr>
          <p:cNvSpPr/>
          <p:nvPr/>
        </p:nvSpPr>
        <p:spPr>
          <a:xfrm>
            <a:off x="379787" y="4690567"/>
            <a:ext cx="8229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dirty="0">
                <a:latin typeface="+mj-lt"/>
              </a:rPr>
              <a:t>Cao, S, https://</a:t>
            </a:r>
            <a:r>
              <a:rPr lang="en-US" sz="1600" dirty="0" err="1">
                <a:latin typeface="+mj-lt"/>
              </a:rPr>
              <a:t>arxiv.org</a:t>
            </a:r>
            <a:r>
              <a:rPr lang="en-US" sz="1600" dirty="0">
                <a:latin typeface="+mj-lt"/>
              </a:rPr>
              <a:t>/abs/2308.14127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7B8E59-6488-F5A2-EBB1-7F33EF90B6A6}"/>
              </a:ext>
            </a:extLst>
          </p:cNvPr>
          <p:cNvSpPr txBox="1"/>
          <p:nvPr/>
        </p:nvSpPr>
        <p:spPr>
          <a:xfrm>
            <a:off x="2286000" y="324632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Times"/>
              </a:rPr>
              <a:t> </a:t>
            </a:r>
            <a:endParaRPr lang="en-US" dirty="0"/>
          </a:p>
        </p:txBody>
      </p:sp>
      <p:pic>
        <p:nvPicPr>
          <p:cNvPr id="12" name="Picture 2" descr="afosr">
            <a:extLst>
              <a:ext uri="{FF2B5EF4-FFF2-40B4-BE49-F238E27FC236}">
                <a16:creationId xmlns:a16="http://schemas.microsoft.com/office/drawing/2014/main" id="{9797F665-2F23-9811-AFDF-D12E6F9CC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63" y="5239357"/>
            <a:ext cx="1414274" cy="1445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24007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A0F78-58E4-7C77-A845-459B0A3C8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Model: Burgers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35DE9B5-73A2-AB34-643F-C90AC7B8FEE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To simplify study of shocks: set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≡0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35DE9B5-73A2-AB34-643F-C90AC7B8FEE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852" t="-1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3C922D-1C79-8368-2366-3714247CB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AF0491-2AB4-2547-8270-FE3A17C86A8A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2D4137-E84A-599F-987B-AFE6878DCF0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2286000"/>
            <a:ext cx="9144000" cy="228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8A4745-6AFE-4CE5-4D62-224E7A311C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4100" y="4899025"/>
            <a:ext cx="4394200" cy="113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00163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A0F78-58E4-7C77-A845-459B0A3C8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 of Characteristics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5DE9B5-73A2-AB34-643F-C90AC7B8FE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67235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Consider family of straight lines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3C922D-1C79-8368-2366-3714247CB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AF0491-2AB4-2547-8270-FE3A17C86A8A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8E00FD-FC9D-A29B-74D4-DB503C4407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1591" y="2521697"/>
            <a:ext cx="3924300" cy="4699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08E5DF6-F670-476E-F30E-59159CC032D5}"/>
              </a:ext>
            </a:extLst>
          </p:cNvPr>
          <p:cNvSpPr txBox="1">
            <a:spLocks/>
          </p:cNvSpPr>
          <p:nvPr/>
        </p:nvSpPr>
        <p:spPr>
          <a:xfrm>
            <a:off x="457200" y="3240741"/>
            <a:ext cx="8229600" cy="67235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dirty="0"/>
              <a:t>And define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F3EEA3-6478-4AE8-06F5-0EE5BD10E3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4742" y="3969310"/>
            <a:ext cx="4285323" cy="4663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0D02AF1C-F2F2-BE7F-8A6D-C043EB3D9DC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0" y="4631765"/>
                <a:ext cx="8229600" cy="672353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3200" kern="1200">
                    <a:solidFill>
                      <a:schemeClr val="tx1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1pPr>
                <a:lvl2pPr marL="742950" indent="-28575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800" kern="1200">
                    <a:solidFill>
                      <a:schemeClr val="tx1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2pPr>
                <a:lvl3pPr marL="114300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3pPr>
                <a:lvl4pPr marL="160020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chemeClr val="tx1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4pPr>
                <a:lvl5pPr marL="205740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 kern="1200">
                    <a:solidFill>
                      <a:schemeClr val="tx1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dirty="0"/>
                  <a:t>Then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dirty="0"/>
                  <a:t>satisfies Burgers’ equation, since 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0D02AF1C-F2F2-BE7F-8A6D-C043EB3D9D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4631765"/>
                <a:ext cx="8229600" cy="672353"/>
              </a:xfrm>
              <a:prstGeom prst="rect">
                <a:avLst/>
              </a:prstGeom>
              <a:blipFill>
                <a:blip r:embed="rId5"/>
                <a:stretch>
                  <a:fillRect l="-1852" t="-11111"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7EB360D4-80A6-567A-7356-7F70FC0122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5304118"/>
            <a:ext cx="9111433" cy="112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38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10" grpId="0"/>
    </p:bldLst>
  </p:timing>
  <p:extLst>
    <p:ext uri="{6950BFC3-D8DA-4A85-94F7-54DA5524770B}">
      <p188:commentRel xmlns:p188="http://schemas.microsoft.com/office/powerpoint/2018/8/main" r:id="rId2"/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A0F78-58E4-7C77-A845-459B0A3C8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Crossing Characteristics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5DE9B5-73A2-AB34-643F-C90AC7B8FE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69924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Shocks form when characteristics cross.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3C922D-1C79-8368-2366-3714247CB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AF0491-2AB4-2547-8270-FE3A17C86A8A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94D996-E890-5ED6-FED9-024AC9D374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06070" y="2126782"/>
            <a:ext cx="5942106" cy="445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696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A0F78-58E4-7C77-A845-459B0A3C8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Rankine-</a:t>
            </a:r>
            <a:r>
              <a:rPr lang="en-US" dirty="0" err="1"/>
              <a:t>Hugoniot</a:t>
            </a:r>
            <a:r>
              <a:rPr lang="en-US" dirty="0"/>
              <a:t> Condition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5DE9B5-73A2-AB34-643F-C90AC7B8FE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64054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How to continue the paths after crossing?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In vanishing viscosity solutions, they merge.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3C922D-1C79-8368-2366-3714247CB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AF0491-2AB4-2547-8270-FE3A17C86A8A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1E5557-0CB3-EB58-A0C8-5622D751B0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2112"/>
          <a:stretch/>
        </p:blipFill>
        <p:spPr>
          <a:xfrm>
            <a:off x="4885764" y="3201216"/>
            <a:ext cx="3334871" cy="33376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F532F0-0910-3995-DAC7-37834B6BAB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747" y="4215280"/>
            <a:ext cx="2514600" cy="9017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72777BA-E3F1-211B-BBCC-846A75BABAC1}"/>
              </a:ext>
            </a:extLst>
          </p:cNvPr>
          <p:cNvSpPr txBox="1"/>
          <p:nvPr/>
        </p:nvSpPr>
        <p:spPr>
          <a:xfrm>
            <a:off x="900956" y="3389585"/>
            <a:ext cx="37606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Rankine-</a:t>
            </a:r>
            <a:r>
              <a:rPr lang="en-US" sz="3200" dirty="0" err="1">
                <a:latin typeface="+mj-lt"/>
              </a:rPr>
              <a:t>Hugoniot</a:t>
            </a:r>
            <a:r>
              <a:rPr lang="en-US" sz="3200" dirty="0">
                <a:latin typeface="+mj-lt"/>
              </a:rPr>
              <a:t>: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373176-E13C-9F7E-F23A-D5C4EF35D2A0}"/>
              </a:ext>
            </a:extLst>
          </p:cNvPr>
          <p:cNvSpPr txBox="1"/>
          <p:nvPr/>
        </p:nvSpPr>
        <p:spPr>
          <a:xfrm>
            <a:off x="567020" y="5357900"/>
            <a:ext cx="44285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latin typeface="+mj-lt"/>
              </a:rPr>
              <a:t>Burgers characteristics are sticky balls!</a:t>
            </a:r>
          </a:p>
        </p:txBody>
      </p:sp>
    </p:spTree>
    <p:extLst>
      <p:ext uri="{BB962C8B-B14F-4D97-AF65-F5344CB8AC3E}">
        <p14:creationId xmlns:p14="http://schemas.microsoft.com/office/powerpoint/2010/main" val="331049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  <p:extLst>
    <p:ext uri="{6950BFC3-D8DA-4A85-94F7-54DA5524770B}">
      <p188:commentRel xmlns:p188="http://schemas.microsoft.com/office/powerpoint/2018/8/main" r:id="rId2"/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4A567-7060-842E-AFBB-B9A89E098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185" y="274638"/>
            <a:ext cx="8660423" cy="1143000"/>
          </a:xfrm>
        </p:spPr>
        <p:txBody>
          <a:bodyPr/>
          <a:lstStyle/>
          <a:p>
            <a:r>
              <a:rPr lang="en-US" dirty="0"/>
              <a:t>Constrained Optimization &amp; PDEs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2F96835-28B8-B014-BE13-01845DEB727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Change of basis reveals constraint set</a:t>
                </a:r>
              </a:p>
              <a:p>
                <a:pPr marL="0" indent="0">
                  <a:buNone/>
                </a:pPr>
                <a:r>
                  <a:rPr lang="en-US" dirty="0"/>
                  <a:t>Rankine-</a:t>
                </a:r>
                <a:r>
                  <a:rPr lang="en-US" dirty="0" err="1"/>
                  <a:t>Hugoniot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 projected GD for 										 		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≥0</m:t>
                            </m:r>
                          </m:lim>
                        </m:limLow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fun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2F96835-28B8-B014-BE13-01845DEB727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852" t="-1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2F6CE1-FAB7-4D6F-2E68-9A01B1832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AF0491-2AB4-2547-8270-FE3A17C86A8A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89FE6A-5FCD-261F-1781-50D2E949C5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3013"/>
          <a:stretch/>
        </p:blipFill>
        <p:spPr>
          <a:xfrm>
            <a:off x="-1" y="3601091"/>
            <a:ext cx="2401295" cy="23941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6415B3-68F7-896F-0C7A-B69EC2A062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809" r="47634"/>
          <a:stretch/>
        </p:blipFill>
        <p:spPr>
          <a:xfrm>
            <a:off x="2401294" y="3601090"/>
            <a:ext cx="2274073" cy="23941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43C2AA-0681-A95E-5CE9-4EF3387A05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021"/>
          <a:stretch/>
        </p:blipFill>
        <p:spPr>
          <a:xfrm>
            <a:off x="4735997" y="3601090"/>
            <a:ext cx="4091098" cy="239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531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4A567-7060-842E-AFBB-B9A89E098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Interior Point Methods for PDEs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96835-28B8-B014-BE13-01845DEB72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01982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Modify eqn. so that </a:t>
            </a:r>
            <a:r>
              <a:rPr lang="en-US" dirty="0" err="1"/>
              <a:t>ch.</a:t>
            </a:r>
            <a:r>
              <a:rPr lang="en-US" dirty="0"/>
              <a:t> curves never cross?</a:t>
            </a:r>
            <a:br>
              <a:rPr lang="en-US" dirty="0"/>
            </a:br>
            <a:endParaRPr lang="en-US" sz="1600" dirty="0"/>
          </a:p>
          <a:p>
            <a:pPr marL="0" indent="0">
              <a:buNone/>
            </a:pPr>
            <a:r>
              <a:rPr lang="en-US" dirty="0"/>
              <a:t>In optimization: Barrier functions and interior point methods (ITPs).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2F6CE1-FAB7-4D6F-2E68-9A01B1832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AF0491-2AB4-2547-8270-FE3A17C86A8A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4E8F012-FC87-3196-6E3C-37BD8E50FD14}"/>
              </a:ext>
            </a:extLst>
          </p:cNvPr>
          <p:cNvGrpSpPr/>
          <p:nvPr/>
        </p:nvGrpSpPr>
        <p:grpSpPr>
          <a:xfrm>
            <a:off x="0" y="3642999"/>
            <a:ext cx="8965074" cy="2690373"/>
            <a:chOff x="0" y="3642999"/>
            <a:chExt cx="8965074" cy="269037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4A2C13A-694C-8018-C1DF-21FEDFEF0E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0" y="3642999"/>
              <a:ext cx="8965074" cy="2690373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19CBD0E-3DC2-ADAC-F4F5-642626217408}"/>
                </a:ext>
              </a:extLst>
            </p:cNvPr>
            <p:cNvGrpSpPr/>
            <p:nvPr/>
          </p:nvGrpSpPr>
          <p:grpSpPr>
            <a:xfrm>
              <a:off x="1755009" y="3897043"/>
              <a:ext cx="5219643" cy="1907453"/>
              <a:chOff x="1755009" y="3897043"/>
              <a:chExt cx="5219643" cy="1907453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1A189A39-5335-0B37-80AB-60BF8AB0906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55009" y="3924952"/>
                <a:ext cx="859399" cy="763639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A0B18D84-B692-FFD0-D48B-C4922FC3C4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55010" y="4910722"/>
                <a:ext cx="859399" cy="893774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CFEFF3A8-2155-EBEC-B51B-EA6C7862D1B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35207" y="3897043"/>
                <a:ext cx="1118180" cy="851698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EE1D1EAC-D88B-CA1A-620B-9189D7C106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6472" y="4969236"/>
                <a:ext cx="1118180" cy="835259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245503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C8B6E-98BC-5458-27BC-510D9E2A2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a Barrier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329A302-9399-FDB3-0FF9-23DEC8D1F94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1"/>
                <a:ext cx="8229600" cy="2323214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Use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/>
                  <a:t> to modulate regularization</a:t>
                </a:r>
                <a:br>
                  <a:rPr lang="en-US" dirty="0"/>
                </a:br>
                <a:endParaRPr lang="en-US" sz="16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</m:ac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lit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||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̅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acc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</m:d>
                          <m:r>
                            <m:rPr>
                              <m:lit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lit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log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br>
                  <a:rPr lang="en-US" dirty="0"/>
                </a:b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329A302-9399-FDB3-0FF9-23DEC8D1F94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1"/>
                <a:ext cx="8229600" cy="2323214"/>
              </a:xfrm>
              <a:blipFill>
                <a:blip r:embed="rId2"/>
                <a:stretch>
                  <a:fillRect l="-1852" t="-3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8EF801-5E5D-8A47-B7DD-262C96D50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AF0491-2AB4-2547-8270-FE3A17C86A8A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D5F59AF-C2E9-D9FF-B8E7-1BEF3A846D71}"/>
              </a:ext>
            </a:extLst>
          </p:cNvPr>
          <p:cNvGrpSpPr/>
          <p:nvPr/>
        </p:nvGrpSpPr>
        <p:grpSpPr>
          <a:xfrm>
            <a:off x="0" y="3642999"/>
            <a:ext cx="8965074" cy="2690373"/>
            <a:chOff x="0" y="3642999"/>
            <a:chExt cx="8965074" cy="269037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CBD319F-200F-7B62-92C4-03A04EC62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0" y="3642999"/>
              <a:ext cx="8965074" cy="2690373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5051BE6-990F-99C0-0514-1EB61BC202D1}"/>
                </a:ext>
              </a:extLst>
            </p:cNvPr>
            <p:cNvGrpSpPr/>
            <p:nvPr/>
          </p:nvGrpSpPr>
          <p:grpSpPr>
            <a:xfrm>
              <a:off x="1755009" y="3897043"/>
              <a:ext cx="5219643" cy="1907453"/>
              <a:chOff x="1755009" y="3897043"/>
              <a:chExt cx="5219643" cy="1907453"/>
            </a:xfrm>
          </p:grpSpPr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DDA27ACD-DDE0-B36A-FC29-0B45FEE4215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55009" y="3924952"/>
                <a:ext cx="859399" cy="763639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D85992E0-EEEA-C1AC-6AED-CD99F0B6D8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55010" y="4910722"/>
                <a:ext cx="859399" cy="893774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81C47DBF-3B48-3023-866D-A966CEA0E1E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35207" y="3897043"/>
                <a:ext cx="1118180" cy="851698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1F110C89-052A-7758-9F7F-BCFFC13698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6472" y="4969236"/>
                <a:ext cx="1118180" cy="835259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9329816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latin typeface="+mj-lt"/>
              </a:rPr>
              <a:t>Notions of Differential Geometry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53945" y="1417638"/>
                <a:ext cx="5738511" cy="501506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400" dirty="0">
                    <a:latin typeface="+mj-lt"/>
                  </a:rPr>
                  <a:t>Tangent space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𝒯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ℳ</m:t>
                    </m:r>
                  </m:oMath>
                </a14:m>
                <a:r>
                  <a:rPr lang="en-US" sz="2400" dirty="0">
                    <a:latin typeface="+mj-lt"/>
                  </a:rPr>
                  <a:t>: </a:t>
                </a:r>
                <a:br>
                  <a:rPr lang="en-US" sz="2400" dirty="0">
                    <a:latin typeface="+mj-lt"/>
                  </a:rPr>
                </a:br>
                <a:r>
                  <a:rPr lang="en-US" sz="2400" dirty="0">
                    <a:latin typeface="+mj-lt"/>
                  </a:rPr>
                  <a:t>	</a:t>
                </a:r>
                <a:r>
                  <a:rPr lang="en-US" sz="2400" dirty="0">
                    <a:solidFill>
                      <a:schemeClr val="accent6"/>
                    </a:solidFill>
                    <a:latin typeface="+mj-lt"/>
                  </a:rPr>
                  <a:t>Velocities of movement </a:t>
                </a:r>
              </a:p>
              <a:p>
                <a:pPr marL="0" indent="0">
                  <a:buNone/>
                </a:pPr>
                <a:r>
                  <a:rPr lang="en-US" sz="2400" dirty="0">
                    <a:solidFill>
                      <a:schemeClr val="accent6"/>
                    </a:solidFill>
                    <a:latin typeface="+mj-lt"/>
                  </a:rPr>
                  <a:t>	from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400" dirty="0">
                    <a:solidFill>
                      <a:schemeClr val="accent6"/>
                    </a:solidFill>
                    <a:latin typeface="+mj-lt"/>
                  </a:rPr>
                  <a:t> on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ℳ</m:t>
                    </m:r>
                  </m:oMath>
                </a14:m>
                <a:endParaRPr lang="en-US" sz="2400" dirty="0">
                  <a:solidFill>
                    <a:schemeClr val="accent6"/>
                  </a:solidFill>
                  <a:latin typeface="+mj-lt"/>
                </a:endParaRPr>
              </a:p>
              <a:p>
                <a:endParaRPr lang="en-US" sz="2400" dirty="0">
                  <a:latin typeface="+mj-lt"/>
                </a:endParaRPr>
              </a:p>
              <a:p>
                <a:pPr marL="0" indent="0">
                  <a:buNone/>
                </a:pPr>
                <a:r>
                  <a:rPr lang="en-US" sz="2400" dirty="0">
                    <a:latin typeface="+mj-lt"/>
                  </a:rPr>
                  <a:t>Riemannian metric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(⋅,⋅)</m:t>
                    </m:r>
                  </m:oMath>
                </a14:m>
                <a:r>
                  <a:rPr lang="en-US" sz="2400" dirty="0">
                    <a:latin typeface="+mj-lt"/>
                  </a:rPr>
                  <a:t>:</a:t>
                </a:r>
                <a:br>
                  <a:rPr lang="en-US" sz="2400" dirty="0">
                    <a:latin typeface="+mj-lt"/>
                  </a:rPr>
                </a:br>
                <a:r>
                  <a:rPr lang="en-US" sz="2400" dirty="0">
                    <a:latin typeface="+mj-lt"/>
                  </a:rPr>
                  <a:t>	Magnitude/Speed of</a:t>
                </a:r>
              </a:p>
              <a:p>
                <a:pPr marL="0" indent="0">
                  <a:buNone/>
                </a:pPr>
                <a:r>
                  <a:rPr lang="en-US" sz="2400" dirty="0">
                    <a:latin typeface="+mj-lt"/>
                  </a:rPr>
                  <a:t>	elements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𝒯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ℳ</m:t>
                    </m:r>
                  </m:oMath>
                </a14:m>
                <a:br>
                  <a:rPr lang="en-US" sz="2400" dirty="0">
                    <a:latin typeface="+mj-lt"/>
                  </a:rPr>
                </a:br>
                <a:r>
                  <a:rPr lang="en-US" sz="2400" dirty="0">
                    <a:latin typeface="+mj-lt"/>
                  </a:rPr>
                  <a:t>		</a:t>
                </a:r>
              </a:p>
              <a:p>
                <a:pPr marL="0" indent="0">
                  <a:buNone/>
                </a:pPr>
                <a:r>
                  <a:rPr lang="en-US" sz="2400" dirty="0">
                    <a:latin typeface="+mj-lt"/>
                  </a:rPr>
                  <a:t>Exponential map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Exp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⋅</m:t>
                        </m:r>
                      </m:e>
                    </m:d>
                  </m:oMath>
                </a14:m>
                <a:r>
                  <a:rPr lang="en-US" sz="2400" dirty="0">
                    <a:latin typeface="+mj-lt"/>
                  </a:rPr>
                  <a:t>:</a:t>
                </a:r>
                <a:br>
                  <a:rPr lang="en-US" sz="2400" dirty="0">
                    <a:latin typeface="+mj-lt"/>
                  </a:rPr>
                </a:br>
                <a:r>
                  <a:rPr lang="en-US" sz="2400" dirty="0">
                    <a:latin typeface="+mj-lt"/>
                  </a:rPr>
                  <a:t>	</a:t>
                </a:r>
                <a:r>
                  <a:rPr lang="en-US" sz="2400" dirty="0">
                    <a:solidFill>
                      <a:schemeClr val="accent4"/>
                    </a:solidFill>
                    <a:latin typeface="+mj-lt"/>
                  </a:rPr>
                  <a:t>Destination</a:t>
                </a:r>
                <a:r>
                  <a:rPr lang="en-US" sz="2400" dirty="0">
                    <a:latin typeface="+mj-lt"/>
                  </a:rPr>
                  <a:t> going straight on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ℳ</m:t>
                    </m:r>
                  </m:oMath>
                </a14:m>
                <a:r>
                  <a:rPr lang="en-US" sz="2400" dirty="0">
                    <a:latin typeface="+mj-lt"/>
                  </a:rPr>
                  <a:t> </a:t>
                </a:r>
                <a:br>
                  <a:rPr lang="en-US" sz="2400" dirty="0">
                    <a:latin typeface="+mj-lt"/>
                  </a:rPr>
                </a:br>
                <a:r>
                  <a:rPr lang="en-US" sz="2400" dirty="0">
                    <a:latin typeface="+mj-lt"/>
                  </a:rPr>
                  <a:t>	with constant </a:t>
                </a:r>
                <a:r>
                  <a:rPr lang="en-US" sz="2400" dirty="0">
                    <a:solidFill>
                      <a:schemeClr val="accent1"/>
                    </a:solidFill>
                    <a:latin typeface="+mj-lt"/>
                  </a:rPr>
                  <a:t>velocity</a:t>
                </a:r>
                <a:r>
                  <a:rPr lang="en-US" sz="2400" dirty="0">
                    <a:latin typeface="+mj-lt"/>
                  </a:rPr>
                  <a:t> for unit time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3945" y="1417638"/>
                <a:ext cx="5738511" cy="5015060"/>
              </a:xfrm>
              <a:blipFill>
                <a:blip r:embed="rId3"/>
                <a:stretch>
                  <a:fillRect l="-1545" t="-1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368" y="1201480"/>
            <a:ext cx="4674687" cy="3999964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843A7A74-6A41-E3F2-447D-4F654577B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2BAF0491-2AB4-2547-8270-FE3A17C86A8A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86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4A567-7060-842E-AFBB-B9A89E098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Geometry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2F96835-28B8-B014-BE13-01845DEB727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View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dirty="0"/>
                  <a:t> as neg-entropy of prob. family</a:t>
                </a:r>
              </a:p>
              <a:p>
                <a:pPr marL="0" indent="0">
                  <a:buNone/>
                </a:pPr>
                <a:endParaRPr lang="en-US" sz="1200" dirty="0"/>
              </a:p>
              <a:p>
                <a:pPr marL="0" indent="0">
                  <a:buNone/>
                </a:pPr>
                <a:r>
                  <a:rPr lang="en-US" dirty="0"/>
                  <a:t>Define:  Primal Exp.</a:t>
                </a:r>
                <a:br>
                  <a:rPr lang="en-US" dirty="0"/>
                </a:br>
                <a:endParaRPr lang="en-US" sz="1200" dirty="0"/>
              </a:p>
              <a:p>
                <a:pPr marL="0" indent="0">
                  <a:buNone/>
                </a:pPr>
                <a:r>
                  <a:rPr lang="en-US" dirty="0"/>
                  <a:t>Dual Exp.</a:t>
                </a:r>
                <a:br>
                  <a:rPr lang="en-US" dirty="0"/>
                </a:br>
                <a:endParaRPr lang="en-US" sz="1200" dirty="0"/>
              </a:p>
              <a:p>
                <a:pPr marL="0" indent="0">
                  <a:buNone/>
                </a:pPr>
                <a:r>
                  <a:rPr lang="en-US" dirty="0"/>
                  <a:t>Riemannian metric</a:t>
                </a:r>
              </a:p>
              <a:p>
                <a:pPr marL="0" indent="0">
                  <a:buNone/>
                </a:pPr>
                <a:endParaRPr lang="en-US" sz="1200" dirty="0"/>
              </a:p>
              <a:p>
                <a:pPr marL="0" indent="0">
                  <a:buNone/>
                </a:pPr>
                <a:r>
                  <a:rPr lang="en-US" dirty="0"/>
                  <a:t>Unique geometry invariant under </a:t>
                </a:r>
                <a:r>
                  <a:rPr lang="en-US" i="1" dirty="0"/>
                  <a:t>statistical isomorphisms</a:t>
                </a:r>
                <a:r>
                  <a:rPr lang="en-US" dirty="0"/>
                  <a:t> [</a:t>
                </a:r>
                <a:r>
                  <a:rPr lang="en-US" dirty="0" err="1"/>
                  <a:t>Chentsov</a:t>
                </a:r>
                <a:r>
                  <a:rPr lang="en-US" dirty="0"/>
                  <a:t> 2000], see also [Ay et al. 2017] and [Amari, 2016]. 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2F96835-28B8-B014-BE13-01845DEB727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852" t="-1681" r="-2623" b="-81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2F6CE1-FAB7-4D6F-2E68-9A01B1832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AF0491-2AB4-2547-8270-FE3A17C86A8A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EB086A-D0C5-30E5-584F-5A2D94A11D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3300" y="3175000"/>
            <a:ext cx="5143500" cy="50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D2FC6B-0C0D-E1FF-4915-42760EA0E8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1027" y="2566591"/>
            <a:ext cx="2070100" cy="330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F0697D-9989-5D42-E310-7A485BB4B0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21900" y="3913187"/>
            <a:ext cx="28575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58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2"/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B4C8B6E-98BC-5458-27BC-510D9E2A2F8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Information Geometry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B4C8B6E-98BC-5458-27BC-510D9E2A2F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10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29A302-9399-FDB3-0FF9-23DEC8D1F9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32321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Solution Paths of ITPs are dual geodesics</a:t>
            </a:r>
            <a:br>
              <a:rPr lang="en-US" dirty="0"/>
            </a:br>
            <a:r>
              <a:rPr lang="en-US" dirty="0"/>
              <a:t>[Amari 2016], also [</a:t>
            </a:r>
            <a:r>
              <a:rPr lang="en-US" dirty="0" err="1"/>
              <a:t>Nesterov</a:t>
            </a:r>
            <a:r>
              <a:rPr lang="en-US" dirty="0"/>
              <a:t> &amp; Todd, 2002]</a:t>
            </a:r>
            <a:br>
              <a:rPr lang="en-US" dirty="0"/>
            </a:br>
            <a:endParaRPr lang="en-US" sz="1200" i="1" dirty="0"/>
          </a:p>
          <a:p>
            <a:pPr marL="0" indent="0">
              <a:buNone/>
            </a:pPr>
            <a:r>
              <a:rPr lang="en-US" dirty="0"/>
              <a:t>Replace characteristics with dual geodesics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8EF801-5E5D-8A47-B7DD-262C96D50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AF0491-2AB4-2547-8270-FE3A17C86A8A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7593BF3-86FD-315B-1E5F-FCEA93B6D5B6}"/>
              </a:ext>
            </a:extLst>
          </p:cNvPr>
          <p:cNvGrpSpPr/>
          <p:nvPr/>
        </p:nvGrpSpPr>
        <p:grpSpPr>
          <a:xfrm>
            <a:off x="0" y="3585307"/>
            <a:ext cx="8965074" cy="2690373"/>
            <a:chOff x="0" y="3642999"/>
            <a:chExt cx="8965074" cy="269037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8D50CBC-2BBE-4C39-ED7C-E4DB716C6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0" y="3642999"/>
              <a:ext cx="8965074" cy="2690373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27CF99A-1A77-11B3-196D-815E77233E23}"/>
                </a:ext>
              </a:extLst>
            </p:cNvPr>
            <p:cNvGrpSpPr/>
            <p:nvPr/>
          </p:nvGrpSpPr>
          <p:grpSpPr>
            <a:xfrm>
              <a:off x="1755009" y="3897043"/>
              <a:ext cx="5219643" cy="1907453"/>
              <a:chOff x="1755009" y="3897043"/>
              <a:chExt cx="5219643" cy="1907453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C7689A0E-1EFB-FB51-7B32-914A808CA2F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55009" y="3924952"/>
                <a:ext cx="859399" cy="763639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84E1DEDF-8FB2-BDA8-51C0-CD503D52A6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55010" y="4910722"/>
                <a:ext cx="859399" cy="893774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5B8BCC6C-E9BD-ADFB-539D-1CEAF0D6E1B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35207" y="3897043"/>
                <a:ext cx="1118180" cy="851698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A0E80C02-ADD8-385E-F4FA-416790F0B9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56472" y="4969236"/>
                <a:ext cx="1118180" cy="835259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493272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D6150-16F5-501D-33B0-5EA2BDA68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Compressible Euler Equations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9DC31A-8C21-B3CD-54B3-E83BD8F1B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67067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Model frictionless barotropic gas dynamics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F7B6CE-FB7E-39B0-CC76-427532679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AF0491-2AB4-2547-8270-FE3A17C86A8A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DC73E2-2230-CB4A-93F5-49761C9CD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550" y="2342665"/>
            <a:ext cx="8216900" cy="1104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A4F96E-3513-F96C-FF72-BC3AD672B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660775"/>
            <a:ext cx="977900" cy="3060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1F36463-8045-51D1-C42A-59DD8A8076DD}"/>
              </a:ext>
            </a:extLst>
          </p:cNvPr>
          <p:cNvSpPr txBox="1"/>
          <p:nvPr/>
        </p:nvSpPr>
        <p:spPr>
          <a:xfrm>
            <a:off x="2374231" y="3458749"/>
            <a:ext cx="1604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+mj-lt"/>
              </a:rPr>
              <a:t>Velocity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947EF5-A182-81C7-A8C0-44645A5E5362}"/>
              </a:ext>
            </a:extLst>
          </p:cNvPr>
          <p:cNvSpPr txBox="1"/>
          <p:nvPr/>
        </p:nvSpPr>
        <p:spPr>
          <a:xfrm>
            <a:off x="2374231" y="4115312"/>
            <a:ext cx="22813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+mj-lt"/>
              </a:rPr>
              <a:t>Momentum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938984-5DB9-0D65-20D9-6742784572E0}"/>
              </a:ext>
            </a:extLst>
          </p:cNvPr>
          <p:cNvSpPr txBox="1"/>
          <p:nvPr/>
        </p:nvSpPr>
        <p:spPr>
          <a:xfrm>
            <a:off x="2374231" y="4799412"/>
            <a:ext cx="16658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+mj-lt"/>
              </a:rPr>
              <a:t>Density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C43F9B-B4D6-A8BC-C6A1-61365C2B7BBE}"/>
              </a:ext>
            </a:extLst>
          </p:cNvPr>
          <p:cNvSpPr txBox="1"/>
          <p:nvPr/>
        </p:nvSpPr>
        <p:spPr>
          <a:xfrm>
            <a:off x="2374231" y="5483512"/>
            <a:ext cx="28328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+mj-lt"/>
              </a:rPr>
              <a:t>External force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E4174C-A849-4326-0CC1-B813B1C2A2F3}"/>
              </a:ext>
            </a:extLst>
          </p:cNvPr>
          <p:cNvSpPr txBox="1"/>
          <p:nvPr/>
        </p:nvSpPr>
        <p:spPr>
          <a:xfrm>
            <a:off x="2374231" y="6170332"/>
            <a:ext cx="55726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+mj-lt"/>
              </a:rPr>
              <a:t>Pressure (increasing function)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DFE31BB-B532-114A-37B2-AAFA38A5D922}"/>
              </a:ext>
            </a:extLst>
          </p:cNvPr>
          <p:cNvSpPr txBox="1">
            <a:spLocks/>
          </p:cNvSpPr>
          <p:nvPr/>
        </p:nvSpPr>
        <p:spPr>
          <a:xfrm>
            <a:off x="6146189" y="4134378"/>
            <a:ext cx="2759242" cy="153618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dirty="0"/>
              <a:t>Conservation of mass and momentum </a:t>
            </a:r>
          </a:p>
        </p:txBody>
      </p:sp>
    </p:spTree>
    <p:extLst>
      <p:ext uri="{BB962C8B-B14F-4D97-AF65-F5344CB8AC3E}">
        <p14:creationId xmlns:p14="http://schemas.microsoft.com/office/powerpoint/2010/main" val="275722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19968-56C8-F6A0-D437-96FB0688D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infinite dimensional case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18C7385-CC40-2EA6-AB97-0F096A7DBE4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Approach so far: </a:t>
                </a:r>
                <a:br>
                  <a:rPr lang="en-US" dirty="0"/>
                </a:br>
                <a:br>
                  <a:rPr lang="en-US" sz="1600" dirty="0"/>
                </a:br>
                <a:r>
                  <a:rPr lang="en-US" dirty="0"/>
                  <a:t>Burgers’ chars. are primal straight lines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⇒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Reg. Burgers’ chars. are dual straight lines</a:t>
                </a:r>
              </a:p>
              <a:p>
                <a:pPr marL="0" indent="0">
                  <a:buNone/>
                </a:pPr>
                <a:endParaRPr lang="en-US" sz="1600" dirty="0"/>
              </a:p>
              <a:p>
                <a:pPr marL="0" indent="0">
                  <a:buNone/>
                </a:pPr>
                <a:br>
                  <a:rPr lang="en-US" dirty="0"/>
                </a:br>
                <a:r>
                  <a:rPr lang="en-US" dirty="0"/>
                  <a:t>Now: Extend to solutions of Burgers’ equation, not just individual characteristics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18C7385-CC40-2EA6-AB97-0F096A7DBE4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852" t="-1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A13F27-BBD0-9538-A03E-BCB5F7462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AF0491-2AB4-2547-8270-FE3A17C86A8A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31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20817-6B71-1974-AAF2-58776E1FF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Geodesics of Diffeomorphisms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59C3394-C258-6CA4-D78C-950B7F9A16C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Before shock,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 is diffeomorphism.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Path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≔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Id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is geodesic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Id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Long history, beginning with [Arnold 1966] for incompressible Euler eqn. Many follow-up works, including [</a:t>
                </a:r>
                <a:r>
                  <a:rPr lang="en-US" dirty="0" err="1"/>
                  <a:t>Ebin</a:t>
                </a:r>
                <a:r>
                  <a:rPr lang="en-US" dirty="0"/>
                  <a:t> &amp; Marsden 1970].</a:t>
                </a:r>
              </a:p>
              <a:p>
                <a:pPr marL="0" indent="0">
                  <a:buNone/>
                </a:pPr>
                <a:r>
                  <a:rPr lang="en-US" dirty="0"/>
                  <a:t>Closest work [</a:t>
                </a:r>
                <a:r>
                  <a:rPr lang="en-US" dirty="0" err="1"/>
                  <a:t>Khesin</a:t>
                </a:r>
                <a:r>
                  <a:rPr lang="en-US" dirty="0"/>
                  <a:t>, </a:t>
                </a:r>
                <a:r>
                  <a:rPr lang="en-US" dirty="0" err="1"/>
                  <a:t>Misiolek</a:t>
                </a:r>
                <a:r>
                  <a:rPr lang="en-US" dirty="0"/>
                  <a:t>, </a:t>
                </a:r>
                <a:r>
                  <a:rPr lang="en-US" dirty="0" err="1"/>
                  <a:t>Modin</a:t>
                </a:r>
                <a:r>
                  <a:rPr lang="en-US" dirty="0"/>
                  <a:t> 2021]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59C3394-C258-6CA4-D78C-950B7F9A16C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852" t="-1681" r="-1698" b="-33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B539DF-CD79-97F6-F167-58FD89EFB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AF0491-2AB4-2547-8270-FE3A17C86A8A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64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20817-6B71-1974-AAF2-58776E1FF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Geodesics of Diffeomorphisms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9C3394-C258-6CA4-D78C-950B7F9A16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56884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When shocks form: Leave diffeomorphisms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B539DF-CD79-97F6-F167-58FD89EFB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AF0491-2AB4-2547-8270-FE3A17C86A8A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BBAADA-A29F-3156-0CC4-3D3C62B6AB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177" r="22093"/>
          <a:stretch/>
        </p:blipFill>
        <p:spPr>
          <a:xfrm>
            <a:off x="5418058" y="2633663"/>
            <a:ext cx="3725942" cy="37226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083FDE-59ED-FFED-518C-8C5C368015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01749" y="2495438"/>
            <a:ext cx="4401731" cy="330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2056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F136D-F82B-D9D5-2741-E9DCEBAF0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Designing the ambient space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458648C-D21A-C483-1B23-B46C364B7D5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229600" cy="696433"/>
              </a:xfrm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Can consider e.g.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dirty="0"/>
                  <a:t> as subspace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458648C-D21A-C483-1B23-B46C364B7D5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229600" cy="696433"/>
              </a:xfrm>
              <a:blipFill>
                <a:blip r:embed="rId2"/>
                <a:stretch>
                  <a:fillRect l="-1852" t="-10909" b="-1090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CCAA74-8B03-DBD7-A9E6-BCAA4940B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AF0491-2AB4-2547-8270-FE3A17C86A8A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5618A72-9077-0143-F7C5-23548E80E45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2712671"/>
            <a:ext cx="9144000" cy="11977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67A2942-D000-E591-9948-43149FC86485}"/>
                  </a:ext>
                </a:extLst>
              </p:cNvPr>
              <p:cNvSpPr txBox="1"/>
              <p:nvPr/>
            </p:nvSpPr>
            <p:spPr>
              <a:xfrm>
                <a:off x="457200" y="4470128"/>
                <a:ext cx="7541132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:r>
                  <a:rPr lang="en-US" sz="3200" dirty="0">
                    <a:latin typeface="+mj-lt"/>
                  </a:rPr>
                  <a:t>Intersection of constraint sets</a:t>
                </a:r>
                <a:br>
                  <a:rPr lang="en-US" sz="3200" dirty="0">
                    <a:latin typeface="+mj-lt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⇒</m:t>
                      </m:r>
                    </m:oMath>
                  </m:oMathPara>
                </a14:m>
                <a:endParaRPr lang="en-US" sz="3200" dirty="0">
                  <a:latin typeface="+mj-lt"/>
                </a:endParaRPr>
              </a:p>
              <a:p>
                <a:r>
                  <a:rPr lang="en-US" sz="3200" dirty="0">
                    <a:latin typeface="+mj-lt"/>
                  </a:rPr>
                  <a:t>Sum of potentials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67A2942-D000-E591-9948-43149FC864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4470128"/>
                <a:ext cx="7541132" cy="1569660"/>
              </a:xfrm>
              <a:prstGeom prst="rect">
                <a:avLst/>
              </a:prstGeom>
              <a:blipFill>
                <a:blip r:embed="rId4"/>
                <a:stretch>
                  <a:fillRect l="-2020" t="-4800" b="-11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1877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A8F136D-F82B-D9D5-2741-E9DCEBAF0C7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Dual parallel transport 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Diff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A8F136D-F82B-D9D5-2741-E9DCEBAF0C7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10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458648C-D21A-C483-1B23-B46C364B7D5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229600" cy="696433"/>
              </a:xfrm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Compute embedding curvature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𝒜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≔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dirty="0"/>
                  <a:t>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ℰ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≔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</m:t>
                        </m:r>
                      </m:e>
                      <m:sup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. Use on diff. manifold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ℳ</m:t>
                    </m:r>
                  </m:oMath>
                </a14:m>
                <a:r>
                  <a:rPr lang="en-US" dirty="0"/>
                  <a:t>.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458648C-D21A-C483-1B23-B46C364B7D5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229600" cy="696433"/>
              </a:xfrm>
              <a:blipFill>
                <a:blip r:embed="rId3"/>
                <a:stretch>
                  <a:fillRect l="-1852" t="-10909" b="-8181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CCAA74-8B03-DBD7-A9E6-BCAA4940B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AF0491-2AB4-2547-8270-FE3A17C86A8A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16BF7C-A0E3-99EC-6F9D-A76B305106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20" y="2683274"/>
            <a:ext cx="8659226" cy="2881551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A4D864D-2A8C-C080-E0BE-7D5605DAA1A3}"/>
              </a:ext>
            </a:extLst>
          </p:cNvPr>
          <p:cNvSpPr txBox="1">
            <a:spLocks/>
          </p:cNvSpPr>
          <p:nvPr/>
        </p:nvSpPr>
        <p:spPr>
          <a:xfrm>
            <a:off x="457200" y="5612371"/>
            <a:ext cx="8229600" cy="696433"/>
          </a:xfrm>
          <a:prstGeom prst="rect">
            <a:avLst/>
          </a:prstGeom>
          <a:ln w="25400" cap="flat" cmpd="sng" algn="ctr">
            <a:noFill/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dk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dk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dk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dk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dk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dirty="0"/>
              <a:t>Elliptic Problem projects onto tangent space</a:t>
            </a:r>
          </a:p>
        </p:txBody>
      </p:sp>
    </p:spTree>
    <p:extLst>
      <p:ext uri="{BB962C8B-B14F-4D97-AF65-F5344CB8AC3E}">
        <p14:creationId xmlns:p14="http://schemas.microsoft.com/office/powerpoint/2010/main" val="34705492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35D8F-2DF3-DA51-DCC0-F0160F950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to compute…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248C89-97D1-6941-D3BD-12D6740B4F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9780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Start with derivative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0F13CE-3A9D-602E-1A58-2B84EDCC5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AF0491-2AB4-2547-8270-FE3A17C86A8A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2AF266-396F-B311-C3C5-5063008BE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98004"/>
            <a:ext cx="9144000" cy="11309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9EEB609B-A465-77AA-12DA-987CD9AE0C2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0" y="3403956"/>
                <a:ext cx="8229600" cy="697804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3200" kern="1200">
                    <a:solidFill>
                      <a:schemeClr val="tx1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1pPr>
                <a:lvl2pPr marL="742950" indent="-28575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800" kern="1200">
                    <a:solidFill>
                      <a:schemeClr val="tx1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2pPr>
                <a:lvl3pPr marL="114300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3pPr>
                <a:lvl4pPr marL="160020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chemeClr val="tx1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4pPr>
                <a:lvl5pPr marL="205740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 kern="1200">
                    <a:solidFill>
                      <a:schemeClr val="tx1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charset="0"/>
                  <a:buNone/>
                </a:pPr>
                <a:r>
                  <a:rPr lang="en-US" dirty="0"/>
                  <a:t>Resulting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gradient</a:t>
                </a: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9EEB609B-A465-77AA-12DA-987CD9AE0C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3403956"/>
                <a:ext cx="8229600" cy="697804"/>
              </a:xfrm>
              <a:prstGeom prst="rect">
                <a:avLst/>
              </a:prstGeom>
              <a:blipFill>
                <a:blip r:embed="rId3"/>
                <a:stretch>
                  <a:fillRect l="-1852" t="-8772" b="-8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DA222D1A-26B1-4082-6F9B-917481F0C6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5300" y="4309366"/>
            <a:ext cx="561340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9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79948-D070-A872-50E0-BE41B031D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to compute…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E4A263-9808-274D-BEEB-36DF8085F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63286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Hessian as quadratic form: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7E958B-20D8-4C2D-68AB-440705632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AF0491-2AB4-2547-8270-FE3A17C86A8A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D1BC27-B705-DF0C-BCDC-33FACADC4C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2335128"/>
            <a:ext cx="9144000" cy="8017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114B26AB-7935-9B32-96B2-517EABBD73B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0" y="3206175"/>
                <a:ext cx="8229600" cy="632861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3200" kern="1200">
                    <a:solidFill>
                      <a:schemeClr val="tx1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1pPr>
                <a:lvl2pPr marL="742950" indent="-28575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800" kern="1200">
                    <a:solidFill>
                      <a:schemeClr val="tx1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2pPr>
                <a:lvl3pPr marL="114300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3pPr>
                <a:lvl4pPr marL="160020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chemeClr val="tx1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4pPr>
                <a:lvl5pPr marL="205740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 kern="1200">
                    <a:solidFill>
                      <a:schemeClr val="tx1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charset="0"/>
                  <a:buNone/>
                </a:pPr>
                <a:r>
                  <a:rPr lang="en-US" dirty="0"/>
                  <a:t>As map 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onto itself:</a:t>
                </a: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114B26AB-7935-9B32-96B2-517EABBD73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3206175"/>
                <a:ext cx="8229600" cy="632861"/>
              </a:xfrm>
              <a:prstGeom prst="rect">
                <a:avLst/>
              </a:prstGeom>
              <a:blipFill>
                <a:blip r:embed="rId3"/>
                <a:stretch>
                  <a:fillRect l="-1852" t="-11765" b="-215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EA51A8B5-AB8D-94DB-65BF-1148DBCFA6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934952"/>
            <a:ext cx="8331200" cy="138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695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79948-D070-A872-50E0-BE41B031D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to compute…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E4A263-9808-274D-BEEB-36DF8085F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63286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Third derivative as cubic form: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7E958B-20D8-4C2D-68AB-440705632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AF0491-2AB4-2547-8270-FE3A17C86A8A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114B26AB-7935-9B32-96B2-517EABBD73B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1000" y="4624939"/>
                <a:ext cx="8229600" cy="632861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3200" kern="1200">
                    <a:solidFill>
                      <a:schemeClr val="tx1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1pPr>
                <a:lvl2pPr marL="742950" indent="-28575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800" kern="1200">
                    <a:solidFill>
                      <a:schemeClr val="tx1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2pPr>
                <a:lvl3pPr marL="114300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3pPr>
                <a:lvl4pPr marL="160020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chemeClr val="tx1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4pPr>
                <a:lvl5pPr marL="205740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 kern="1200">
                    <a:solidFill>
                      <a:schemeClr val="tx1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charset="0"/>
                  <a:buNone/>
                </a:pPr>
                <a:r>
                  <a:rPr lang="en-US" dirty="0"/>
                  <a:t>As map 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onto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:</a:t>
                </a: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114B26AB-7935-9B32-96B2-517EABBD73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4624939"/>
                <a:ext cx="8229600" cy="632861"/>
              </a:xfrm>
              <a:prstGeom prst="rect">
                <a:avLst/>
              </a:prstGeom>
              <a:blipFill>
                <a:blip r:embed="rId2"/>
                <a:stretch>
                  <a:fillRect l="-2003" t="-11765" b="-196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D3729A05-6404-54B0-D294-416D1BBB7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177" y="2415623"/>
            <a:ext cx="6723246" cy="17442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4DD736-BDE2-0A89-BD07-D28EDC0097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233945"/>
            <a:ext cx="9144000" cy="112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844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79948-D070-A872-50E0-BE41B031D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Ambient parallel transport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E4A263-9808-274D-BEEB-36DF8085F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63286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Combine for ambient parallel transport: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7E958B-20D8-4C2D-68AB-440705632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AF0491-2AB4-2547-8270-FE3A17C86A8A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109525-8DD9-59F7-3EFC-5B82984238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8699"/>
          <a:stretch/>
        </p:blipFill>
        <p:spPr>
          <a:xfrm>
            <a:off x="0" y="2236733"/>
            <a:ext cx="9144000" cy="14464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FB3F1B-8949-4291-FA77-D430B508FB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618" b="45691"/>
          <a:stretch/>
        </p:blipFill>
        <p:spPr>
          <a:xfrm>
            <a:off x="0" y="3723968"/>
            <a:ext cx="9144000" cy="9561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01B51E-6932-2316-EB69-152818B874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942" b="21406"/>
          <a:stretch/>
        </p:blipFill>
        <p:spPr>
          <a:xfrm>
            <a:off x="0" y="4592997"/>
            <a:ext cx="9144000" cy="11392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321C31-F572-607C-0145-5D02D098C1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926"/>
          <a:stretch/>
        </p:blipFill>
        <p:spPr>
          <a:xfrm>
            <a:off x="0" y="5732207"/>
            <a:ext cx="9144000" cy="92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21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79948-D070-A872-50E0-BE41B031D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E4A263-9808-274D-BEEB-36DF8085F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63286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Need to project back onto tangent space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7E958B-20D8-4C2D-68AB-440705632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AF0491-2AB4-2547-8270-FE3A17C86A8A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D3020C-869C-8B4E-3B45-EA37F47675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2237286"/>
            <a:ext cx="9144000" cy="1365788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CB9D82A-4929-89CD-1FEB-FAB34A612193}"/>
              </a:ext>
            </a:extLst>
          </p:cNvPr>
          <p:cNvSpPr txBox="1">
            <a:spLocks/>
          </p:cNvSpPr>
          <p:nvPr/>
        </p:nvSpPr>
        <p:spPr>
          <a:xfrm>
            <a:off x="457200" y="3603074"/>
            <a:ext cx="8229600" cy="63286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dirty="0"/>
              <a:t>Optimality condition is elliptic PDE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BA1269-29B4-023C-45ED-102500627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34884"/>
            <a:ext cx="9144000" cy="109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187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7AB9-FCFD-013E-15DA-FE688DF35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Modes of Behavior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DA5AAF-4350-4742-1811-04E8DA4189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 one dimension: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105209-332B-D950-2F51-635E07DAE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AF0491-2AB4-2547-8270-FE3A17C86A8A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6093DD-E7F7-D63F-94D4-E05C7979A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400" y="2218824"/>
            <a:ext cx="70612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17187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F5102-4900-31DE-2AFF-049E5951F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Geodesic Equation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CB8A86-700C-DF11-3603-9548B4E8E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2323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geodesic equation is given by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BB7ED7-90BD-8CA4-5727-886D83863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AF0491-2AB4-2547-8270-FE3A17C86A8A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0C2F6B-8F64-B583-9236-0E0497F1C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226794"/>
            <a:ext cx="7988300" cy="838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4A37ED-B9DB-DB93-772A-5B7886584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43898"/>
            <a:ext cx="9144000" cy="112240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CF8AF55-603D-3175-257C-1C0C3AC2D76C}"/>
              </a:ext>
            </a:extLst>
          </p:cNvPr>
          <p:cNvSpPr txBox="1">
            <a:spLocks/>
          </p:cNvSpPr>
          <p:nvPr/>
        </p:nvSpPr>
        <p:spPr>
          <a:xfrm>
            <a:off x="457200" y="3481389"/>
            <a:ext cx="8229600" cy="62323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dirty="0"/>
              <a:t>Using the dual parallel transport:</a:t>
            </a:r>
          </a:p>
        </p:txBody>
      </p:sp>
    </p:spTree>
    <p:extLst>
      <p:ext uri="{BB962C8B-B14F-4D97-AF65-F5344CB8AC3E}">
        <p14:creationId xmlns:p14="http://schemas.microsoft.com/office/powerpoint/2010/main" val="1239641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243A5-D599-2625-F38B-73FD8BF0A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Eulerian Coordinates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30024A-C923-9BB7-2279-5F0AB9F9B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2323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Want description in Eulerian form. Define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CB2E8E-C1F3-BBE8-772D-61A008DBA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AF0491-2AB4-2547-8270-FE3A17C86A8A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CECD1F-C3BD-3E3B-F926-33D7721C635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2309812"/>
            <a:ext cx="9144000" cy="409575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21AB728-9177-2385-BB3F-F837198D4449}"/>
              </a:ext>
            </a:extLst>
          </p:cNvPr>
          <p:cNvSpPr txBox="1">
            <a:spLocks/>
          </p:cNvSpPr>
          <p:nvPr/>
        </p:nvSpPr>
        <p:spPr>
          <a:xfrm>
            <a:off x="457200" y="2805764"/>
            <a:ext cx="8229600" cy="62323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dirty="0"/>
              <a:t>Plug into parallel transport PDE.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8EA212-C17F-C6F1-5268-8ECA36EC65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7631" y="3429000"/>
            <a:ext cx="9068737" cy="10254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7CDBFE-D3CE-264E-644F-EF46F54761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8015" y="5302250"/>
            <a:ext cx="3695700" cy="10541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5E55CFC7-E495-330E-9D80-AA139698E2A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0" y="4457156"/>
                <a:ext cx="8229600" cy="623236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3200" kern="1200">
                    <a:solidFill>
                      <a:schemeClr val="tx1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1pPr>
                <a:lvl2pPr marL="742950" indent="-28575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800" kern="1200">
                    <a:solidFill>
                      <a:schemeClr val="tx1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2pPr>
                <a:lvl3pPr marL="114300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3pPr>
                <a:lvl4pPr marL="160020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chemeClr val="tx1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4pPr>
                <a:lvl5pPr marL="205740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 kern="1200">
                    <a:solidFill>
                      <a:schemeClr val="tx1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charset="0"/>
                  <a:buNone/>
                </a:pPr>
                <a:r>
                  <a:rPr lang="en-US" dirty="0"/>
                  <a:t>Express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US" dirty="0"/>
                  <a:t> in terms of Eulerian density</a:t>
                </a:r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5E55CFC7-E495-330E-9D80-AA139698E2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4457156"/>
                <a:ext cx="8229600" cy="623236"/>
              </a:xfrm>
              <a:prstGeom prst="rect">
                <a:avLst/>
              </a:prstGeom>
              <a:blipFill>
                <a:blip r:embed="rId5"/>
                <a:stretch>
                  <a:fillRect l="-1852" t="-12000" b="-2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151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1113F-E4C4-A4CF-0B23-577C54837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regularized Burgers’ Eqn.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2331F2-4DD5-A64E-54AD-32B8895A6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63286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Finally obtain the regularized equation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575321-C94E-4658-CA0E-44DE8F05D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AF0491-2AB4-2547-8270-FE3A17C86A8A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3C8DEA-8C44-8339-D5E7-191343336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33061"/>
            <a:ext cx="9144000" cy="64684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0EE1F9E-AE82-F22E-9892-11DE5C8910F3}"/>
              </a:ext>
            </a:extLst>
          </p:cNvPr>
          <p:cNvGrpSpPr/>
          <p:nvPr/>
        </p:nvGrpSpPr>
        <p:grpSpPr>
          <a:xfrm>
            <a:off x="457200" y="2989997"/>
            <a:ext cx="7416265" cy="632861"/>
            <a:chOff x="457200" y="2796139"/>
            <a:chExt cx="7416265" cy="632861"/>
          </a:xfrm>
        </p:grpSpPr>
        <p:sp>
          <p:nvSpPr>
            <p:cNvPr id="6" name="Content Placeholder 2">
              <a:extLst>
                <a:ext uri="{FF2B5EF4-FFF2-40B4-BE49-F238E27FC236}">
                  <a16:creationId xmlns:a16="http://schemas.microsoft.com/office/drawing/2014/main" id="{BBA80CF8-CEE0-BB2E-24BD-FF3A5270E7FD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2796139"/>
              <a:ext cx="1734686" cy="632861"/>
            </a:xfrm>
            <a:prstGeom prst="rect">
              <a:avLst/>
            </a:prstGeom>
          </p:spPr>
          <p:txBody>
            <a:bodyPr/>
            <a:lstStyle>
              <a:lvl1pPr marL="342900" indent="-3429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3200" kern="1200">
                  <a:solidFill>
                    <a:schemeClr val="tx1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1pPr>
              <a:lvl2pPr marL="742950" indent="-28575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800" kern="1200">
                  <a:solidFill>
                    <a:schemeClr val="tx1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2pPr>
              <a:lvl3pPr marL="11430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3pPr>
              <a:lvl4pPr marL="16002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tx1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4pPr>
              <a:lvl5pPr marL="20574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tx1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charset="0"/>
                <a:buNone/>
              </a:pPr>
              <a:r>
                <a:rPr lang="en-US" dirty="0"/>
                <a:t>Defining 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9397168-CF6D-E841-7B69-75D1959B2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2191886" y="2927917"/>
              <a:ext cx="3044257" cy="369303"/>
            </a:xfrm>
            <a:prstGeom prst="rect">
              <a:avLst/>
            </a:prstGeom>
          </p:spPr>
        </p:pic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FAD06DDB-F743-75F4-6AE0-5694B80EC5D1}"/>
                </a:ext>
              </a:extLst>
            </p:cNvPr>
            <p:cNvSpPr txBox="1">
              <a:spLocks/>
            </p:cNvSpPr>
            <p:nvPr/>
          </p:nvSpPr>
          <p:spPr>
            <a:xfrm>
              <a:off x="5414211" y="2796139"/>
              <a:ext cx="2459254" cy="632861"/>
            </a:xfrm>
            <a:prstGeom prst="rect">
              <a:avLst/>
            </a:prstGeom>
          </p:spPr>
          <p:txBody>
            <a:bodyPr/>
            <a:lstStyle>
              <a:lvl1pPr marL="342900" indent="-3429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3200" kern="1200">
                  <a:solidFill>
                    <a:schemeClr val="tx1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1pPr>
              <a:lvl2pPr marL="742950" indent="-28575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800" kern="1200">
                  <a:solidFill>
                    <a:schemeClr val="tx1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2pPr>
              <a:lvl3pPr marL="11430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3pPr>
              <a:lvl4pPr marL="16002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tx1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4pPr>
              <a:lvl5pPr marL="20574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tx1"/>
                  </a:solidFill>
                  <a:latin typeface="Helvetica Neue" charset="0"/>
                  <a:ea typeface="Helvetica Neue" charset="0"/>
                  <a:cs typeface="Helvetica Neue" charset="0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charset="0"/>
                <a:buNone/>
              </a:pPr>
              <a:r>
                <a:rPr lang="en-US" dirty="0"/>
                <a:t>simplify to   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1B5BD871-7665-EF1E-E4EA-76612EC423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505" y="3631383"/>
            <a:ext cx="9144000" cy="8068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89CEEBF9-907F-9717-10DA-F895F73F908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7200" y="4624939"/>
                <a:ext cx="8229600" cy="1082842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3200" kern="1200">
                    <a:solidFill>
                      <a:schemeClr val="tx1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1pPr>
                <a:lvl2pPr marL="742950" indent="-28575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800" kern="1200">
                    <a:solidFill>
                      <a:schemeClr val="tx1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2pPr>
                <a:lvl3pPr marL="114300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3pPr>
                <a:lvl4pPr marL="160020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chemeClr val="tx1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4pPr>
                <a:lvl5pPr marL="205740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 kern="1200">
                    <a:solidFill>
                      <a:schemeClr val="tx1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charset="0"/>
                  <a:buNone/>
                </a:pPr>
                <a:r>
                  <a:rPr lang="en-US" dirty="0"/>
                  <a:t>Setting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≡1</m:t>
                    </m:r>
                  </m:oMath>
                </a14:m>
                <a:r>
                  <a:rPr lang="en-US" dirty="0"/>
                  <a:t>, this simplifies to Equation derived by Bhat, </a:t>
                </a:r>
                <a:r>
                  <a:rPr lang="en-US" dirty="0" err="1"/>
                  <a:t>Fetecau</a:t>
                </a:r>
                <a:r>
                  <a:rPr lang="en-US" dirty="0"/>
                  <a:t>, Marsden. Also obtained as special case </a:t>
                </a:r>
                <a:r>
                  <a:rPr lang="en-US"/>
                  <a:t>of </a:t>
                </a:r>
                <a:r>
                  <a:rPr lang="en-US" dirty="0" err="1"/>
                  <a:t>Guelmame</a:t>
                </a:r>
                <a:r>
                  <a:rPr lang="en-US" dirty="0"/>
                  <a:t> et al.  </a:t>
                </a:r>
              </a:p>
            </p:txBody>
          </p:sp>
        </mc:Choice>
        <mc:Fallback xmlns="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89CEEBF9-907F-9717-10DA-F895F73F90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4624939"/>
                <a:ext cx="8229600" cy="1082842"/>
              </a:xfrm>
              <a:prstGeom prst="rect">
                <a:avLst/>
              </a:prstGeom>
              <a:blipFill>
                <a:blip r:embed="rId5"/>
                <a:stretch>
                  <a:fillRect l="-1852" t="-6977" r="-4475" b="-6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246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9288A-59DA-CA87-F4F1-0746E8F71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Conservation Law and Euler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BF09C-27E9-185F-D34F-160C18E7FA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63286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Want equation in conservation form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120861-EE36-819B-597B-74D9D036E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AF0491-2AB4-2547-8270-FE3A17C86A8A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F39870-B383-C57F-7729-BC72C9024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29904"/>
            <a:ext cx="9144000" cy="1121717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D0EA0B6-624E-3CA4-74D7-15647816AA28}"/>
              </a:ext>
            </a:extLst>
          </p:cNvPr>
          <p:cNvSpPr txBox="1">
            <a:spLocks/>
          </p:cNvSpPr>
          <p:nvPr/>
        </p:nvSpPr>
        <p:spPr>
          <a:xfrm>
            <a:off x="457200" y="3434110"/>
            <a:ext cx="8229600" cy="63286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dirty="0"/>
              <a:t>Can rewrite as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58B539-C8DD-1426-52D9-D2A606BD4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66971"/>
            <a:ext cx="9144000" cy="10612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092B11-FB86-2414-0016-B0174E0EBEF2}"/>
              </a:ext>
            </a:extLst>
          </p:cNvPr>
          <p:cNvSpPr txBox="1"/>
          <p:nvPr/>
        </p:nvSpPr>
        <p:spPr>
          <a:xfrm>
            <a:off x="457200" y="5257800"/>
            <a:ext cx="6988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Add pressure term as needed</a:t>
            </a:r>
          </a:p>
        </p:txBody>
      </p:sp>
    </p:spTree>
    <p:extLst>
      <p:ext uri="{BB962C8B-B14F-4D97-AF65-F5344CB8AC3E}">
        <p14:creationId xmlns:p14="http://schemas.microsoft.com/office/powerpoint/2010/main" val="2895383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641AC-2FB7-F6B1-2E5C-F80CBC04D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Extension to Multivariate case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A98D642-2DED-772A-0E0A-79FD0E1BA8A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For multivariate Euler equation, replace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</m:e>
                    </m:func>
                  </m:oMath>
                </a14:m>
                <a:r>
                  <a:rPr lang="en-US" dirty="0"/>
                  <a:t>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b="0" i="1" smtClean="0">
                        <a:latin typeface="Cambria Math" panose="02040503050406030204" pitchFamily="18" charset="0"/>
                      </a:rPr>
                      <m:t>logdet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sz="1200" dirty="0"/>
              </a:p>
              <a:p>
                <a:pPr marL="0" indent="0">
                  <a:buNone/>
                </a:pPr>
                <a:r>
                  <a:rPr lang="en-US" dirty="0"/>
                  <a:t>Also the barrier function for interior point method in semidefinite programming</a:t>
                </a:r>
              </a:p>
              <a:p>
                <a:pPr marL="0" indent="0">
                  <a:buNone/>
                </a:pPr>
                <a:endParaRPr lang="en-US" sz="1200" dirty="0"/>
              </a:p>
              <a:p>
                <a:pPr marL="0" indent="0">
                  <a:buNone/>
                </a:pPr>
                <a:r>
                  <a:rPr lang="en-US" dirty="0" err="1"/>
                  <a:t>Logdet</a:t>
                </a:r>
                <a:r>
                  <a:rPr lang="en-US" dirty="0"/>
                  <a:t> non-convex on general matrices. But integral convex on diffeomorphisms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A98D642-2DED-772A-0E0A-79FD0E1BA8A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852" t="-1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6A066E-E2F6-1CCE-F8CD-6A686981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AF0491-2AB4-2547-8270-FE3A17C86A8A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966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641AC-2FB7-F6B1-2E5C-F80CBC04D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&amp; Why am I here?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8D642-2DED-772A-0E0A-79FD0E1BA8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Propose </a:t>
            </a:r>
            <a:r>
              <a:rPr lang="en-US" i="1" dirty="0"/>
              <a:t>inviscid</a:t>
            </a:r>
            <a:r>
              <a:rPr lang="en-US" dirty="0"/>
              <a:t> information geometric regularization for flows with shocks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Improvements over viscous equation-based shock capturing in multiphase flow?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Multiphase problems help understand IGR (contact problem vs. entropic regularization)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6A066E-E2F6-1CCE-F8CD-6A686981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AF0491-2AB4-2547-8270-FE3A17C86A8A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398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A78BB-7212-5A4D-5308-B3A163F51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</a:t>
            </a:r>
            <a:r>
              <a:rPr lang="en-US" dirty="0" err="1"/>
              <a:t>numerics</a:t>
            </a:r>
            <a:r>
              <a:rPr lang="en-US" dirty="0"/>
              <a:t>: Burgers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432DDA-0059-E8DC-0D2A-A4AE32E13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AF0491-2AB4-2547-8270-FE3A17C86A8A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26F620-C4B7-3287-3E99-F0B0F849F822}"/>
              </a:ext>
            </a:extLst>
          </p:cNvPr>
          <p:cNvSpPr txBox="1"/>
          <p:nvPr/>
        </p:nvSpPr>
        <p:spPr>
          <a:xfrm>
            <a:off x="202131" y="1828800"/>
            <a:ext cx="251700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Regularized </a:t>
            </a:r>
            <a:r>
              <a:rPr lang="en-US" sz="3200" dirty="0" err="1">
                <a:latin typeface="+mj-lt"/>
              </a:rPr>
              <a:t>Burgers’eqn</a:t>
            </a:r>
            <a:r>
              <a:rPr lang="en-US" sz="3200" dirty="0">
                <a:latin typeface="+mj-lt"/>
              </a:rPr>
              <a:t> avoids oscillations without numerical viscosity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A97A278-79E6-E029-A497-67DE800E07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6561" y="1035501"/>
            <a:ext cx="5273039" cy="5822499"/>
          </a:xfrm>
        </p:spPr>
      </p:pic>
    </p:spTree>
    <p:extLst>
      <p:ext uri="{BB962C8B-B14F-4D97-AF65-F5344CB8AC3E}">
        <p14:creationId xmlns:p14="http://schemas.microsoft.com/office/powerpoint/2010/main" val="3607325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A571E-9D41-443D-C378-7C384835F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</a:t>
            </a:r>
            <a:r>
              <a:rPr lang="en-US" dirty="0" err="1"/>
              <a:t>numerics</a:t>
            </a:r>
            <a:r>
              <a:rPr lang="en-US" dirty="0"/>
              <a:t>: Euler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F55414-2E4E-F9B3-B394-F61CE22CF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AF0491-2AB4-2547-8270-FE3A17C86A8A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36A7EF-9785-6A37-9224-662BF756D7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04"/>
          <a:stretch/>
        </p:blipFill>
        <p:spPr>
          <a:xfrm>
            <a:off x="2975062" y="988133"/>
            <a:ext cx="5370926" cy="57977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9C3FD7-5D16-54CF-9B44-3BD36A86BA0D}"/>
              </a:ext>
            </a:extLst>
          </p:cNvPr>
          <p:cNvSpPr txBox="1"/>
          <p:nvPr/>
        </p:nvSpPr>
        <p:spPr>
          <a:xfrm>
            <a:off x="202131" y="1828800"/>
            <a:ext cx="259799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Reg. Euler with L.-W. has correct peak velocity </a:t>
            </a:r>
          </a:p>
        </p:txBody>
      </p:sp>
    </p:spTree>
    <p:extLst>
      <p:ext uri="{BB962C8B-B14F-4D97-AF65-F5344CB8AC3E}">
        <p14:creationId xmlns:p14="http://schemas.microsoft.com/office/powerpoint/2010/main" val="3117310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A571E-9D41-443D-C378-7C384835F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</a:t>
            </a:r>
            <a:r>
              <a:rPr lang="en-US" dirty="0" err="1"/>
              <a:t>numerics</a:t>
            </a:r>
            <a:r>
              <a:rPr lang="en-US" dirty="0"/>
              <a:t>: Euler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7CE00B1-7296-A6B9-3D37-D341FB2735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884208" y="2645632"/>
            <a:ext cx="3811941" cy="254129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F55414-2E4E-F9B3-B394-F61CE22CF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AF0491-2AB4-2547-8270-FE3A17C86A8A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802359-C534-F702-C27B-B05FAAFB7806}"/>
              </a:ext>
            </a:extLst>
          </p:cNvPr>
          <p:cNvSpPr txBox="1"/>
          <p:nvPr/>
        </p:nvSpPr>
        <p:spPr>
          <a:xfrm>
            <a:off x="457200" y="1304014"/>
            <a:ext cx="82295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Maintain correct shock speed, overcome drawback of </a:t>
            </a:r>
            <a:r>
              <a:rPr lang="en-US" sz="3200" dirty="0" err="1">
                <a:latin typeface="+mj-lt"/>
              </a:rPr>
              <a:t>Leray</a:t>
            </a:r>
            <a:r>
              <a:rPr lang="en-US" sz="3200" dirty="0">
                <a:latin typeface="+mj-lt"/>
              </a:rPr>
              <a:t>-type regularization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6AED13-373E-9A1D-2C14-36B3A53DC2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6149" y="2319320"/>
            <a:ext cx="3615325" cy="33249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4AF0EE-ADE1-B453-560D-F1D28A7B2A3B}"/>
              </a:ext>
            </a:extLst>
          </p:cNvPr>
          <p:cNvSpPr txBox="1"/>
          <p:nvPr/>
        </p:nvSpPr>
        <p:spPr>
          <a:xfrm>
            <a:off x="457201" y="5644257"/>
            <a:ext cx="84778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Hamiltonian Reg. [</a:t>
            </a:r>
            <a:r>
              <a:rPr lang="en-US" sz="3200" dirty="0" err="1">
                <a:latin typeface="+mj-lt"/>
              </a:rPr>
              <a:t>Guelmame</a:t>
            </a:r>
            <a:r>
              <a:rPr lang="en-US" sz="3200" dirty="0">
                <a:latin typeface="+mj-lt"/>
              </a:rPr>
              <a:t> et al. 2022] of </a:t>
            </a:r>
            <a:r>
              <a:rPr lang="en-US" sz="3200" u="sng" dirty="0">
                <a:latin typeface="+mj-lt"/>
              </a:rPr>
              <a:t>unidimensional</a:t>
            </a:r>
            <a:r>
              <a:rPr lang="en-US" sz="3200" dirty="0">
                <a:latin typeface="+mj-lt"/>
              </a:rPr>
              <a:t> Euler achieves this as well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085801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624AA69-BA77-F8DD-DE32-57F2581D38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202635" y="2090875"/>
            <a:ext cx="6738730" cy="44924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6983A7-AB58-612B-091E-24B960DC5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</a:t>
            </a:r>
            <a:r>
              <a:rPr lang="en-US" dirty="0" err="1"/>
              <a:t>numerics</a:t>
            </a:r>
            <a:r>
              <a:rPr lang="en-US" dirty="0"/>
              <a:t>: Euler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137C944-F98F-239B-2AC8-FEAAD15CA8C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Decreasing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/>
                  <a:t> seems to lead to convergence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137C944-F98F-239B-2AC8-FEAAD15CA8C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852" t="-1681" r="-10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6733E0-0271-BFAE-D7A1-15027D14E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AF0491-2AB4-2547-8270-FE3A17C86A8A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0361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7AB9-FCFD-013E-15DA-FE688DF35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Modes of Behavior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8DA5AAF-4350-4742-1811-04E8DA41892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Low velocity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wave equation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8DA5AAF-4350-4742-1811-04E8DA41892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852" t="-1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105209-332B-D950-2F51-635E07DAE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AF0491-2AB4-2547-8270-FE3A17C86A8A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6093DD-E7F7-D63F-94D4-E05C7979A7A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41400" y="2218824"/>
            <a:ext cx="7061200" cy="1104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C43B1C-4BD7-34CF-ECC8-97E70E88713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74698" y="3942348"/>
            <a:ext cx="3705502" cy="27791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833B2F-6CE9-FDBA-2E39-51DA9CBA946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57035" y="3576950"/>
            <a:ext cx="3111016" cy="36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72298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983A7-AB58-612B-091E-24B960DC5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Bidimensional Case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6733E0-0271-BFAE-D7A1-15027D14E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AF0491-2AB4-2547-8270-FE3A17C86A8A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DB01AD4-DD9D-DFA4-FBDA-0EB9869D6F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19614" y="974884"/>
            <a:ext cx="5016312" cy="57465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189FE5-F833-5B43-A68E-237331A78563}"/>
              </a:ext>
            </a:extLst>
          </p:cNvPr>
          <p:cNvSpPr txBox="1"/>
          <p:nvPr/>
        </p:nvSpPr>
        <p:spPr>
          <a:xfrm>
            <a:off x="202131" y="1828800"/>
            <a:ext cx="251700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Good agreement with nominal solution up to some points close to shock</a:t>
            </a:r>
          </a:p>
        </p:txBody>
      </p:sp>
    </p:spTree>
    <p:extLst>
      <p:ext uri="{BB962C8B-B14F-4D97-AF65-F5344CB8AC3E}">
        <p14:creationId xmlns:p14="http://schemas.microsoft.com/office/powerpoint/2010/main" val="114973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641AC-2FB7-F6B1-2E5C-F80CBC04D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Interpretation of IGR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8D642-2DED-772A-0E0A-79FD0E1BA8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First perspective: Shocks as a contact pb.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Slogan: </a:t>
            </a:r>
            <a:r>
              <a:rPr lang="en-US" i="1" dirty="0"/>
              <a:t>dissipate energy</a:t>
            </a:r>
            <a:br>
              <a:rPr lang="en-US" i="1" dirty="0"/>
            </a:br>
            <a:r>
              <a:rPr lang="en-US" i="1" dirty="0"/>
              <a:t>when self-penetration of</a:t>
            </a:r>
            <a:br>
              <a:rPr lang="en-US" i="1" dirty="0"/>
            </a:br>
            <a:r>
              <a:rPr lang="en-US" i="1" dirty="0"/>
              <a:t>matter is imminent.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Log determinant provides</a:t>
            </a:r>
            <a:br>
              <a:rPr lang="en-US" dirty="0"/>
            </a:br>
            <a:r>
              <a:rPr lang="en-US" dirty="0"/>
              <a:t>differentiable description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6A066E-E2F6-1CCE-F8CD-6A686981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AF0491-2AB4-2547-8270-FE3A17C86A8A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83F4DA-7EF3-4532-C429-0EED8E5370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2112"/>
          <a:stretch/>
        </p:blipFill>
        <p:spPr>
          <a:xfrm>
            <a:off x="4885764" y="2458102"/>
            <a:ext cx="3334871" cy="333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903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641AC-2FB7-F6B1-2E5C-F80CBC04D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Interpretation of IGR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A98D642-2DED-772A-0E0A-79FD0E1BA8A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Second perspective: Entropic regularization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Log determinant is Shannon entropy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IGR uses Shannon entropy of mass distribution to regularize dynamics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⇒</m:t>
                      </m:r>
                    </m:oMath>
                  </m:oMathPara>
                </a14:m>
                <a:br>
                  <a:rPr lang="en-US" dirty="0"/>
                </a:br>
                <a:r>
                  <a:rPr lang="en-US" dirty="0"/>
                  <a:t>Species distribution for multiphase flows?</a:t>
                </a:r>
                <a:br>
                  <a:rPr lang="en-US" dirty="0"/>
                </a:b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A98D642-2DED-772A-0E0A-79FD0E1BA8A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852" t="-1681" r="-154" b="-140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6A066E-E2F6-1CCE-F8CD-6A686981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AF0491-2AB4-2547-8270-FE3A17C86A8A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AA2A25-8CB2-8A61-5874-EF384EB495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7923" y="3443469"/>
            <a:ext cx="8976119" cy="60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21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18E60-B6AE-5DB1-A785-9BDB05114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716C5-45E5-EA61-6A39-67D42973DA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Propose regularized compressible Euler </a:t>
            </a:r>
            <a:r>
              <a:rPr lang="en-US" dirty="0" err="1"/>
              <a:t>eqn</a:t>
            </a:r>
            <a:r>
              <a:rPr lang="en-US" dirty="0"/>
              <a:t> by modifying geometry of diffeomorphisms.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Can maintain sharp but nonsingular shocks with correct shock speed.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Numerous future work: </a:t>
            </a:r>
            <a:r>
              <a:rPr lang="en-US" dirty="0" err="1"/>
              <a:t>Numerics</a:t>
            </a:r>
            <a:r>
              <a:rPr lang="en-US" dirty="0"/>
              <a:t>, proof of convergence, adjoint state methods 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5F013D-5055-D820-5338-C3582E508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AF0491-2AB4-2547-8270-FE3A17C86A8A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26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18E60-B6AE-5DB1-A785-9BDB05114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Outlook: Information Geometric Mechanics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F716C5-45E5-EA61-6A39-67D42973DA2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229600" cy="4983162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Euler equation describes prob. family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𝒩</m:t>
                      </m:r>
                      <m:d>
                        <m:dPr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))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sz="1200" dirty="0"/>
              </a:p>
              <a:p>
                <a:pPr marL="0" indent="0">
                  <a:buNone/>
                </a:pPr>
                <a:r>
                  <a:rPr lang="en-US" dirty="0"/>
                  <a:t>Euclidean /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metric describes inertial movement of particles</a:t>
                </a:r>
              </a:p>
              <a:p>
                <a:pPr marL="0" indent="0">
                  <a:buNone/>
                </a:pPr>
                <a:endParaRPr lang="en-US" sz="1200" dirty="0"/>
              </a:p>
              <a:p>
                <a:pPr marL="0" indent="0">
                  <a:buNone/>
                </a:pPr>
                <a:r>
                  <a:rPr lang="en-US" dirty="0" err="1"/>
                  <a:t>Logdet</a:t>
                </a:r>
                <a:r>
                  <a:rPr lang="en-US" dirty="0"/>
                  <a:t>. describes probabilistic inertial mov.</a:t>
                </a:r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subHide m:val="on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func>
                                <m:func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det</m:t>
                                  </m:r>
                                </m:fName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</m:func>
                            </m:e>
                          </m:func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</m:nary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</m:func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IGR uses compromise between the two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F716C5-45E5-EA61-6A39-67D42973DA2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229600" cy="4983162"/>
              </a:xfrm>
              <a:blipFill>
                <a:blip r:embed="rId2"/>
                <a:stretch>
                  <a:fillRect l="-4938" t="-1527" b="-430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5F013D-5055-D820-5338-C3582E508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AF0491-2AB4-2547-8270-FE3A17C86A8A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378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7AB9-FCFD-013E-15DA-FE688DF35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Modes of Behavior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8DA5AAF-4350-4742-1811-04E8DA41892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High velocity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momentum transport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8DA5AAF-4350-4742-1811-04E8DA41892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852" t="-1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105209-332B-D950-2F51-635E07DAE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AF0491-2AB4-2547-8270-FE3A17C86A8A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6093DD-E7F7-D63F-94D4-E05C7979A7A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41400" y="2218824"/>
            <a:ext cx="7061200" cy="1104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898961-3D92-E5B0-CC67-5FE768FAC1D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57200" y="3942348"/>
            <a:ext cx="3705502" cy="27791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F710D9-C5C0-E84D-DEF9-707A274F524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572000" y="3863181"/>
            <a:ext cx="3814965" cy="28612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3393DA-8EA0-BCC3-FB22-7D347147782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57035" y="3576950"/>
            <a:ext cx="3111016" cy="3656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E3E5F4-AE14-2006-7461-5F218BF0B2B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34407"/>
          <a:stretch/>
        </p:blipFill>
        <p:spPr>
          <a:xfrm>
            <a:off x="4923974" y="3578588"/>
            <a:ext cx="2040591" cy="36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16553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A0F78-58E4-7C77-A845-459B0A3C8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Shock 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5DE9B5-73A2-AB34-643F-C90AC7B8FE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83105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Equations develop </a:t>
            </a:r>
            <a:r>
              <a:rPr lang="en-US" i="1" dirty="0"/>
              <a:t>shock wave</a:t>
            </a:r>
            <a:r>
              <a:rPr lang="en-US" dirty="0"/>
              <a:t> in finite time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3C922D-1C79-8368-2366-3714247CB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AF0491-2AB4-2547-8270-FE3A17C86A8A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3133F7-91C3-EC6B-C03E-F1A28B9673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331411" y="2431257"/>
            <a:ext cx="5080000" cy="381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67C674C5-1EA1-8979-EBCE-12EF1CD893E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5672" y="2431257"/>
                <a:ext cx="2875739" cy="3611288"/>
              </a:xfrm>
              <a:prstGeom prst="rect">
                <a:avLst/>
              </a:prstGeom>
            </p:spPr>
            <p:txBody>
              <a:bodyPr/>
              <a:lstStyle>
                <a:lvl1pPr marL="342900" indent="-3429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3200" kern="1200">
                    <a:solidFill>
                      <a:schemeClr val="tx1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1pPr>
                <a:lvl2pPr marL="742950" indent="-28575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800" kern="1200">
                    <a:solidFill>
                      <a:schemeClr val="tx1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2pPr>
                <a:lvl3pPr marL="114300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3pPr>
                <a:lvl4pPr marL="160020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chemeClr val="tx1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4pPr>
                <a:lvl5pPr marL="2057400" indent="-228600" algn="l" defTabSz="457200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 kern="1200">
                    <a:solidFill>
                      <a:schemeClr val="tx1"/>
                    </a:solidFill>
                    <a:latin typeface="Helvetica Neue" charset="0"/>
                    <a:ea typeface="Helvetica Neue" charset="0"/>
                    <a:cs typeface="Helvetica Neue" charset="0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charset="0"/>
                  <a:buNone/>
                </a:pPr>
                <a:r>
                  <a:rPr lang="en-US" dirty="0"/>
                  <a:t>Fast particles catch up to slower ones,</a:t>
                </a:r>
                <a:br>
                  <a:rPr lang="en-US" dirty="0"/>
                </a:br>
                <a:br>
                  <a:rPr lang="en-US" sz="160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⇒</m:t>
                      </m:r>
                    </m:oMath>
                  </m:oMathPara>
                </a14:m>
                <a:br>
                  <a:rPr lang="en-US" dirty="0"/>
                </a:br>
                <a:br>
                  <a:rPr lang="en-US" sz="1600" dirty="0"/>
                </a:br>
                <a:r>
                  <a:rPr lang="en-US" i="1" dirty="0"/>
                  <a:t>shock steepening</a:t>
                </a:r>
                <a:endParaRPr lang="en-US" dirty="0"/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67C674C5-1EA1-8979-EBCE-12EF1CD893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672" y="2431257"/>
                <a:ext cx="2875739" cy="3611288"/>
              </a:xfrm>
              <a:prstGeom prst="rect">
                <a:avLst/>
              </a:prstGeom>
              <a:blipFill>
                <a:blip r:embed="rId3"/>
                <a:stretch>
                  <a:fillRect l="-5286" t="-2105" r="-441" b="-28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5367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A0F78-58E4-7C77-A845-459B0A3C8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Vanishing Viscosity Solution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35DE9B5-73A2-AB34-643F-C90AC7B8FEE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Solution from vanishing viscosity limit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→0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35DE9B5-73A2-AB34-643F-C90AC7B8FEE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852" t="-1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3C922D-1C79-8368-2366-3714247CB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AF0491-2AB4-2547-8270-FE3A17C86A8A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5A9DF6-F5F0-33CD-36DB-C4162190793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88685" y="4251554"/>
            <a:ext cx="2865664" cy="21492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2F9BA5-E152-AC5D-FCF3-82A5F0EEE75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002907" y="4251553"/>
            <a:ext cx="2865665" cy="21492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1BE912-7DAA-34A1-62D6-6043FE6E10E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817128" y="4251552"/>
            <a:ext cx="2865666" cy="21492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96D6CE-BE62-DB81-3A73-41A0B5AA731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311150" y="2484813"/>
            <a:ext cx="8521700" cy="109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149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2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ADD6E-2128-C450-97F8-E36883A01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Shock Waves Everywhere!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87DC1-CCF2-AD6E-E6C9-0CFA072658A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/>
              <a:t>Arise in: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- Astrophysics</a:t>
            </a:r>
          </a:p>
          <a:p>
            <a:pPr marL="0" indent="0">
              <a:buNone/>
            </a:pPr>
            <a:endParaRPr lang="en-US" sz="3200" dirty="0"/>
          </a:p>
          <a:p>
            <a:pPr>
              <a:buFontTx/>
              <a:buChar char="-"/>
            </a:pPr>
            <a:r>
              <a:rPr lang="en-US" sz="3200" dirty="0"/>
              <a:t>Aerospace</a:t>
            </a:r>
          </a:p>
          <a:p>
            <a:pPr>
              <a:buFontTx/>
              <a:buChar char="-"/>
            </a:pPr>
            <a:endParaRPr lang="en-US" sz="3200" dirty="0"/>
          </a:p>
          <a:p>
            <a:pPr>
              <a:buFontTx/>
              <a:buChar char="-"/>
            </a:pPr>
            <a:r>
              <a:rPr lang="en-US" sz="3200" dirty="0"/>
              <a:t>Medicine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5BED7F-A620-9E91-2DA0-D1302B67C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B472A1-61BF-854B-B0E8-9A82B507DF5D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E0F9C1D-92FD-7A01-A81E-574C4DE5B3BF}"/>
              </a:ext>
            </a:extLst>
          </p:cNvPr>
          <p:cNvGrpSpPr/>
          <p:nvPr/>
        </p:nvGrpSpPr>
        <p:grpSpPr>
          <a:xfrm>
            <a:off x="2824629" y="3863181"/>
            <a:ext cx="2693147" cy="2920549"/>
            <a:chOff x="2932206" y="3863181"/>
            <a:chExt cx="2693147" cy="2920549"/>
          </a:xfrm>
        </p:grpSpPr>
        <p:pic>
          <p:nvPicPr>
            <p:cNvPr id="2050" name="Picture 2" descr="Lithotripsy | Johns Hopkins Medicine">
              <a:extLst>
                <a:ext uri="{FF2B5EF4-FFF2-40B4-BE49-F238E27FC236}">
                  <a16:creationId xmlns:a16="http://schemas.microsoft.com/office/drawing/2014/main" id="{2A894A20-C108-3108-2D4A-A712E2DC4D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06" y="3863181"/>
              <a:ext cx="2693147" cy="2672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FC9BC9B-5665-C429-9B1F-45E2B7D56337}"/>
                </a:ext>
              </a:extLst>
            </p:cNvPr>
            <p:cNvSpPr txBox="1"/>
            <p:nvPr/>
          </p:nvSpPr>
          <p:spPr>
            <a:xfrm>
              <a:off x="3276972" y="6445176"/>
              <a:ext cx="200361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hlinkClick r:id="rId3"/>
                </a:rPr>
                <a:t>https://</a:t>
              </a:r>
              <a:r>
                <a:rPr lang="en-US" sz="800" dirty="0" err="1">
                  <a:hlinkClick r:id="rId3"/>
                </a:rPr>
                <a:t>www.hopkinsmedicine.org</a:t>
              </a:r>
              <a:r>
                <a:rPr lang="en-US" sz="800" dirty="0">
                  <a:hlinkClick r:id="rId3"/>
                </a:rPr>
                <a:t>/health/treatment-tests-and-therapies/lithotripsy</a:t>
              </a:r>
              <a:endParaRPr lang="en-US" sz="800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CF3E742-64D7-A1D9-6E1E-6EE888EDD544}"/>
              </a:ext>
            </a:extLst>
          </p:cNvPr>
          <p:cNvGrpSpPr/>
          <p:nvPr/>
        </p:nvGrpSpPr>
        <p:grpSpPr>
          <a:xfrm>
            <a:off x="5625353" y="3505805"/>
            <a:ext cx="3276021" cy="3108648"/>
            <a:chOff x="5625353" y="2994819"/>
            <a:chExt cx="3276021" cy="3108648"/>
          </a:xfrm>
        </p:grpSpPr>
        <p:pic>
          <p:nvPicPr>
            <p:cNvPr id="2052" name="Picture 4" descr="Shock wave geometry">
              <a:extLst>
                <a:ext uri="{FF2B5EF4-FFF2-40B4-BE49-F238E27FC236}">
                  <a16:creationId xmlns:a16="http://schemas.microsoft.com/office/drawing/2014/main" id="{7DB12FFF-383C-99A8-1404-D9878B30D1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5353" y="2994819"/>
              <a:ext cx="3276021" cy="27700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C3347F4-9BA2-37A6-FB34-606B2519A419}"/>
                </a:ext>
              </a:extLst>
            </p:cNvPr>
            <p:cNvSpPr txBox="1"/>
            <p:nvPr/>
          </p:nvSpPr>
          <p:spPr>
            <a:xfrm>
              <a:off x="6136051" y="5764913"/>
              <a:ext cx="22546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hlinkClick r:id="rId5"/>
                </a:rPr>
                <a:t>https://</a:t>
              </a:r>
              <a:r>
                <a:rPr lang="en-US" sz="800" dirty="0" err="1">
                  <a:hlinkClick r:id="rId5"/>
                </a:rPr>
                <a:t>en.wikipedia.org</a:t>
              </a:r>
              <a:r>
                <a:rPr lang="en-US" sz="800" dirty="0">
                  <a:hlinkClick r:id="rId5"/>
                </a:rPr>
                <a:t>/wiki/</a:t>
              </a:r>
              <a:r>
                <a:rPr lang="en-US" sz="800" dirty="0" err="1">
                  <a:hlinkClick r:id="rId5"/>
                </a:rPr>
                <a:t>Atmospheric_entry</a:t>
              </a:r>
              <a:r>
                <a:rPr lang="en-US" sz="800" dirty="0">
                  <a:hlinkClick r:id="rId5"/>
                </a:rPr>
                <a:t>#/media/</a:t>
              </a:r>
              <a:r>
                <a:rPr lang="en-US" sz="800" dirty="0" err="1">
                  <a:hlinkClick r:id="rId5"/>
                </a:rPr>
                <a:t>File:Blunt_body_reentry_shapes.png</a:t>
              </a:r>
              <a:endParaRPr lang="en-US" sz="800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821364D-2AD3-2B13-061C-ECBF093D0F29}"/>
              </a:ext>
            </a:extLst>
          </p:cNvPr>
          <p:cNvGrpSpPr/>
          <p:nvPr/>
        </p:nvGrpSpPr>
        <p:grpSpPr>
          <a:xfrm>
            <a:off x="3962980" y="963186"/>
            <a:ext cx="3471728" cy="2535982"/>
            <a:chOff x="3962980" y="963186"/>
            <a:chExt cx="3471728" cy="2535982"/>
          </a:xfrm>
        </p:grpSpPr>
        <p:pic>
          <p:nvPicPr>
            <p:cNvPr id="2054" name="Picture 6" descr="Nebula in brilliant colors stretching from diagonal lower left to upper right">
              <a:extLst>
                <a:ext uri="{FF2B5EF4-FFF2-40B4-BE49-F238E27FC236}">
                  <a16:creationId xmlns:a16="http://schemas.microsoft.com/office/drawing/2014/main" id="{0DB7485E-DCFA-8183-8B93-AEE9CB69BD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980" y="963186"/>
              <a:ext cx="3471728" cy="23144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73C1297-CC98-9BF4-1284-7BB208D3390C}"/>
                </a:ext>
              </a:extLst>
            </p:cNvPr>
            <p:cNvSpPr txBox="1"/>
            <p:nvPr/>
          </p:nvSpPr>
          <p:spPr>
            <a:xfrm>
              <a:off x="4171201" y="3283724"/>
              <a:ext cx="313098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hlinkClick r:id="rId7"/>
                </a:rPr>
                <a:t>https://</a:t>
              </a:r>
              <a:r>
                <a:rPr lang="en-US" sz="800" dirty="0" err="1">
                  <a:hlinkClick r:id="rId7"/>
                </a:rPr>
                <a:t>www.nasa.gov</a:t>
              </a:r>
              <a:r>
                <a:rPr lang="en-US" sz="800" dirty="0">
                  <a:hlinkClick r:id="rId7"/>
                </a:rPr>
                <a:t>/image-feature/veil-nebula-supernova-remnant</a:t>
              </a:r>
              <a:endParaRPr lang="en-US" sz="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69701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altech THEME 01">
  <a:themeElements>
    <a:clrScheme name="Custom 1">
      <a:dk1>
        <a:srgbClr val="000000"/>
      </a:dk1>
      <a:lt1>
        <a:srgbClr val="FFFFFF"/>
      </a:lt1>
      <a:dk2>
        <a:srgbClr val="76777B"/>
      </a:dk2>
      <a:lt2>
        <a:srgbClr val="EEECE1"/>
      </a:lt2>
      <a:accent1>
        <a:srgbClr val="FF6E1E"/>
      </a:accent1>
      <a:accent2>
        <a:srgbClr val="C8C8C8"/>
      </a:accent2>
      <a:accent3>
        <a:srgbClr val="AAA99F"/>
      </a:accent3>
      <a:accent4>
        <a:srgbClr val="7A303F"/>
      </a:accent4>
      <a:accent5>
        <a:srgbClr val="00AFAB"/>
      </a:accent5>
      <a:accent6>
        <a:srgbClr val="849895"/>
      </a:accent6>
      <a:hlink>
        <a:srgbClr val="24679D"/>
      </a:hlink>
      <a:folHlink>
        <a:srgbClr val="5A7D25"/>
      </a:folHlink>
    </a:clrScheme>
    <a:fontScheme name="standard">
      <a:majorFont>
        <a:latin typeface="Helvetica neue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altech_template_1" id="{7B606F1B-32A3-4578-B95C-C262FA7E04E8}" vid="{F46878B0-24E3-4275-BBA2-D73814BC556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caltech_template_1</Template>
  <TotalTime>21986</TotalTime>
  <Words>1469</Words>
  <Application>Microsoft Macintosh PowerPoint</Application>
  <PresentationFormat>On-screen Show (4:3)</PresentationFormat>
  <Paragraphs>265</Paragraphs>
  <Slides>54</Slides>
  <Notes>2</Notes>
  <HiddenSlides>12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1" baseType="lpstr">
      <vt:lpstr>Arial</vt:lpstr>
      <vt:lpstr>Calibri</vt:lpstr>
      <vt:lpstr>Cambria Math</vt:lpstr>
      <vt:lpstr>Helvetica neue</vt:lpstr>
      <vt:lpstr>Helvetica neue</vt:lpstr>
      <vt:lpstr>Times</vt:lpstr>
      <vt:lpstr>Caltech THEME 01</vt:lpstr>
      <vt:lpstr>Information geometric regularization of the Barotropic Euler Equation</vt:lpstr>
      <vt:lpstr>Information Geometric Regularization of the Barotropic Euler eqn.</vt:lpstr>
      <vt:lpstr>Compressible Euler Equations</vt:lpstr>
      <vt:lpstr>Two Modes of Behavior</vt:lpstr>
      <vt:lpstr>Two Modes of Behavior</vt:lpstr>
      <vt:lpstr>Two Modes of Behavior</vt:lpstr>
      <vt:lpstr>Shock Formation</vt:lpstr>
      <vt:lpstr>Vanishing Viscosity Solution</vt:lpstr>
      <vt:lpstr>Shock Waves Everywhere!</vt:lpstr>
      <vt:lpstr>Difficulties and Approaches</vt:lpstr>
      <vt:lpstr>Information Geometric Regularization (IGR)</vt:lpstr>
      <vt:lpstr>IGR and diffusion</vt:lpstr>
      <vt:lpstr>IGR vs LAD</vt:lpstr>
      <vt:lpstr>Nonlocality reduces oscillation</vt:lpstr>
      <vt:lpstr>Nonpositivity reduces dissipation</vt:lpstr>
      <vt:lpstr>Model: Burgers Equation</vt:lpstr>
      <vt:lpstr>Model: Burgers Equation</vt:lpstr>
      <vt:lpstr>Model: Burgers Equation</vt:lpstr>
      <vt:lpstr>Model: Burgers Equation</vt:lpstr>
      <vt:lpstr>Model: Burgers Equation</vt:lpstr>
      <vt:lpstr>Method of Characteristics</vt:lpstr>
      <vt:lpstr>Crossing Characteristics</vt:lpstr>
      <vt:lpstr>Rankine-Hugoniot Condition</vt:lpstr>
      <vt:lpstr>Constrained Optimization &amp; PDEs</vt:lpstr>
      <vt:lpstr>Interior Point Methods for PDEs</vt:lpstr>
      <vt:lpstr>Choosing a Barrier</vt:lpstr>
      <vt:lpstr>Notions of Differential Geometry</vt:lpstr>
      <vt:lpstr>Information Geometry</vt:lpstr>
      <vt:lpstr>Information Geometry of ψ</vt:lpstr>
      <vt:lpstr>The infinite dimensional case</vt:lpstr>
      <vt:lpstr>Geodesics of Diffeomorphisms</vt:lpstr>
      <vt:lpstr>Geodesics of Diffeomorphisms</vt:lpstr>
      <vt:lpstr>Designing the ambient space</vt:lpstr>
      <vt:lpstr>Dual parallel transport on Diff</vt:lpstr>
      <vt:lpstr>Time to compute…</vt:lpstr>
      <vt:lpstr>Time to compute…</vt:lpstr>
      <vt:lpstr>Time to compute…</vt:lpstr>
      <vt:lpstr>Ambient parallel transport</vt:lpstr>
      <vt:lpstr>Projection </vt:lpstr>
      <vt:lpstr>The Geodesic Equation</vt:lpstr>
      <vt:lpstr>In Eulerian Coordinates</vt:lpstr>
      <vt:lpstr>The regularized Burgers’ Eqn.</vt:lpstr>
      <vt:lpstr>Conservation Law and Euler</vt:lpstr>
      <vt:lpstr>Extension to Multivariate case</vt:lpstr>
      <vt:lpstr>Summary &amp; Why am I here?</vt:lpstr>
      <vt:lpstr>Some numerics: Burgers</vt:lpstr>
      <vt:lpstr>Some numerics: Euler</vt:lpstr>
      <vt:lpstr>Some numerics: Euler</vt:lpstr>
      <vt:lpstr>Some numerics: Euler</vt:lpstr>
      <vt:lpstr>Bidimensional Case</vt:lpstr>
      <vt:lpstr>Physical Interpretation of IGR</vt:lpstr>
      <vt:lpstr>Physical Interpretation of IGR</vt:lpstr>
      <vt:lpstr>Summary</vt:lpstr>
      <vt:lpstr>Outlook: Information Geometric Mechanics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Schaefer, Florian T. (Florian)</dc:creator>
  <cp:lastModifiedBy>Schaefer, Florian T</cp:lastModifiedBy>
  <cp:revision>535</cp:revision>
  <dcterms:created xsi:type="dcterms:W3CDTF">2021-01-01T20:18:48Z</dcterms:created>
  <dcterms:modified xsi:type="dcterms:W3CDTF">2023-11-12T08:53:51Z</dcterms:modified>
</cp:coreProperties>
</file>